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8"/>
  </p:notesMasterIdLst>
  <p:sldIdLst>
    <p:sldId id="260" r:id="rId6"/>
    <p:sldId id="280" r:id="rId7"/>
    <p:sldId id="258" r:id="rId8"/>
    <p:sldId id="261" r:id="rId9"/>
    <p:sldId id="262" r:id="rId10"/>
    <p:sldId id="263" r:id="rId11"/>
    <p:sldId id="267" r:id="rId12"/>
    <p:sldId id="264" r:id="rId13"/>
    <p:sldId id="277" r:id="rId14"/>
    <p:sldId id="265" r:id="rId15"/>
    <p:sldId id="268" r:id="rId16"/>
    <p:sldId id="266" r:id="rId17"/>
    <p:sldId id="278" r:id="rId18"/>
    <p:sldId id="269" r:id="rId19"/>
    <p:sldId id="270" r:id="rId20"/>
    <p:sldId id="271" r:id="rId21"/>
    <p:sldId id="274" r:id="rId22"/>
    <p:sldId id="272" r:id="rId23"/>
    <p:sldId id="273" r:id="rId24"/>
    <p:sldId id="279" r:id="rId25"/>
    <p:sldId id="275" r:id="rId26"/>
    <p:sldId id="27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B63"/>
    <a:srgbClr val="E21B35"/>
    <a:srgbClr val="143A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8AB688-59FD-0047-B5DE-85A425C8F6C5}" v="4" dt="2020-06-17T10:51:18.408"/>
    <p1510:client id="{5EB480C3-A143-4407-ACAA-5A8AE04010E9}" v="5" dt="2020-06-16T11:46:24.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7993"/>
  </p:normalViewPr>
  <p:slideViewPr>
    <p:cSldViewPr snapToGrid="0" snapToObjects="1">
      <p:cViewPr varScale="1">
        <p:scale>
          <a:sx n="83" d="100"/>
          <a:sy n="83" d="100"/>
        </p:scale>
        <p:origin x="194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8" Type="http://schemas.openxmlformats.org/officeDocument/2006/relationships/slide" Target="slides/slide3.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30" Type="http://schemas.openxmlformats.org/officeDocument/2006/relationships/viewProps" Target="viewProps.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s>
</file>

<file path=ppt/diagrams/_rels/data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CF924-7A03-439D-818E-C3E62EA8467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8A3A9FC-90E0-49A8-9CC3-45B04420DB76}">
      <dgm:prSet/>
      <dgm:spPr/>
      <dgm:t>
        <a:bodyPr/>
        <a:lstStyle/>
        <a:p>
          <a:pPr marL="0" lvl="0" defTabSz="933450">
            <a:lnSpc>
              <a:spcPct val="90000"/>
            </a:lnSpc>
            <a:spcBef>
              <a:spcPct val="0"/>
            </a:spcBef>
            <a:spcAft>
              <a:spcPct val="35000"/>
            </a:spcAft>
            <a:buNone/>
          </a:pPr>
          <a:r>
            <a:rPr lang="en-US"/>
            <a:t>20 years old &amp; never had a period</a:t>
          </a:r>
        </a:p>
      </dgm:t>
    </dgm:pt>
    <dgm:pt modelId="{369C76DC-2BEB-4ABB-9768-958A51365B2A}" type="parTrans" cxnId="{73FECF56-F550-473F-A878-33F3E7C530FC}">
      <dgm:prSet/>
      <dgm:spPr/>
      <dgm:t>
        <a:bodyPr/>
        <a:lstStyle/>
        <a:p>
          <a:endParaRPr lang="en-US"/>
        </a:p>
      </dgm:t>
    </dgm:pt>
    <dgm:pt modelId="{DB1CCAC3-DC1F-40EC-8637-B7F664B1DFA3}" type="sibTrans" cxnId="{73FECF56-F550-473F-A878-33F3E7C530FC}">
      <dgm:prSet/>
      <dgm:spPr/>
      <dgm:t>
        <a:bodyPr/>
        <a:lstStyle/>
        <a:p>
          <a:endParaRPr lang="en-US"/>
        </a:p>
      </dgm:t>
    </dgm:pt>
    <dgm:pt modelId="{EDF4AC97-5822-466F-A50D-E3475168E77B}">
      <dgm:prSet/>
      <dgm:spPr/>
      <dgm:t>
        <a:bodyPr/>
        <a:lstStyle/>
        <a:p>
          <a:r>
            <a:rPr lang="en-GB">
              <a:ea typeface="+mn-lt"/>
              <a:cs typeface="+mn-lt"/>
            </a:rPr>
            <a:t>Struggles with osteoporosis</a:t>
          </a:r>
        </a:p>
      </dgm:t>
    </dgm:pt>
    <dgm:pt modelId="{0E9E545E-A5BE-4D63-BB0B-42500385727B}" type="parTrans" cxnId="{9D47CF5A-C5B0-4855-AD1D-8A3EB52D4B18}">
      <dgm:prSet/>
      <dgm:spPr/>
      <dgm:t>
        <a:bodyPr/>
        <a:lstStyle/>
        <a:p>
          <a:endParaRPr lang="en-GB"/>
        </a:p>
      </dgm:t>
    </dgm:pt>
    <dgm:pt modelId="{9044C155-F27E-4B57-AB6E-392BB01E7495}" type="sibTrans" cxnId="{9D47CF5A-C5B0-4855-AD1D-8A3EB52D4B18}">
      <dgm:prSet/>
      <dgm:spPr/>
      <dgm:t>
        <a:bodyPr/>
        <a:lstStyle/>
        <a:p>
          <a:endParaRPr lang="en-GB"/>
        </a:p>
      </dgm:t>
    </dgm:pt>
    <dgm:pt modelId="{DE5E7E13-C58C-4A23-95B0-2B0D143B7DC7}">
      <dgm:prSet/>
      <dgm:spPr/>
      <dgm:t>
        <a:bodyPr/>
        <a:lstStyle/>
        <a:p>
          <a:r>
            <a:rPr lang="en-GB">
              <a:ea typeface="+mn-lt"/>
              <a:cs typeface="+mn-lt"/>
            </a:rPr>
            <a:t>‘The girl who over trained’</a:t>
          </a:r>
        </a:p>
      </dgm:t>
    </dgm:pt>
    <dgm:pt modelId="{6A456997-FBA1-44D6-82E3-5D9F38AA8A22}" type="parTrans" cxnId="{E5A9B827-FB36-4257-8BD8-DA37B4B38FF9}">
      <dgm:prSet/>
      <dgm:spPr/>
      <dgm:t>
        <a:bodyPr/>
        <a:lstStyle/>
        <a:p>
          <a:endParaRPr lang="en-GB"/>
        </a:p>
      </dgm:t>
    </dgm:pt>
    <dgm:pt modelId="{E27DC776-EE26-4856-92BD-13D5F20065BE}" type="sibTrans" cxnId="{E5A9B827-FB36-4257-8BD8-DA37B4B38FF9}">
      <dgm:prSet/>
      <dgm:spPr/>
      <dgm:t>
        <a:bodyPr/>
        <a:lstStyle/>
        <a:p>
          <a:endParaRPr lang="en-GB"/>
        </a:p>
      </dgm:t>
    </dgm:pt>
    <dgm:pt modelId="{D511AEDA-0F58-411E-B961-CDB00CC37ADC}">
      <dgm:prSet/>
      <dgm:spPr/>
      <dgm:t>
        <a:bodyPr/>
        <a:lstStyle/>
        <a:p>
          <a:r>
            <a:rPr lang="en-GB">
              <a:ea typeface="+mn-lt"/>
              <a:cs typeface="+mn-lt"/>
            </a:rPr>
            <a:t>‘The girl who under fuelled’</a:t>
          </a:r>
          <a:endParaRPr lang="en-GB">
            <a:cs typeface="Calibri"/>
          </a:endParaRPr>
        </a:p>
      </dgm:t>
    </dgm:pt>
    <dgm:pt modelId="{CAF13602-368C-4CED-9F55-C15E3AB6E6AD}" type="parTrans" cxnId="{6253A7FC-5B58-4700-951E-73800605A614}">
      <dgm:prSet/>
      <dgm:spPr/>
      <dgm:t>
        <a:bodyPr/>
        <a:lstStyle/>
        <a:p>
          <a:endParaRPr lang="en-GB"/>
        </a:p>
      </dgm:t>
    </dgm:pt>
    <dgm:pt modelId="{0987B63C-6D64-4493-B410-2AB2425B6D92}" type="sibTrans" cxnId="{6253A7FC-5B58-4700-951E-73800605A614}">
      <dgm:prSet/>
      <dgm:spPr/>
      <dgm:t>
        <a:bodyPr/>
        <a:lstStyle/>
        <a:p>
          <a:endParaRPr lang="en-GB"/>
        </a:p>
      </dgm:t>
    </dgm:pt>
    <dgm:pt modelId="{BDB9B5AF-4AA4-4583-B10F-A65E3F3AFEC0}">
      <dgm:prSet/>
      <dgm:spPr/>
      <dgm:t>
        <a:bodyPr/>
        <a:lstStyle/>
        <a:p>
          <a:r>
            <a:rPr lang="en-GB"/>
            <a:t>‘It won’t happen to me’</a:t>
          </a:r>
        </a:p>
      </dgm:t>
    </dgm:pt>
    <dgm:pt modelId="{D9E94B61-FF0F-4271-82BF-FAFED4BB5602}" type="parTrans" cxnId="{545C70DE-F44B-4718-8909-DC641C037E8E}">
      <dgm:prSet/>
      <dgm:spPr/>
      <dgm:t>
        <a:bodyPr/>
        <a:lstStyle/>
        <a:p>
          <a:endParaRPr lang="en-GB"/>
        </a:p>
      </dgm:t>
    </dgm:pt>
    <dgm:pt modelId="{E527D215-4A8F-49D2-9F95-57E05FDC6BEC}" type="sibTrans" cxnId="{545C70DE-F44B-4718-8909-DC641C037E8E}">
      <dgm:prSet/>
      <dgm:spPr/>
      <dgm:t>
        <a:bodyPr/>
        <a:lstStyle/>
        <a:p>
          <a:endParaRPr lang="en-GB"/>
        </a:p>
      </dgm:t>
    </dgm:pt>
    <dgm:pt modelId="{3B993A35-802E-4B6F-8467-1523DEB42ADC}" type="pres">
      <dgm:prSet presAssocID="{90FCF924-7A03-439D-818E-C3E62EA84672}" presName="linear" presStyleCnt="0">
        <dgm:presLayoutVars>
          <dgm:animLvl val="lvl"/>
          <dgm:resizeHandles val="exact"/>
        </dgm:presLayoutVars>
      </dgm:prSet>
      <dgm:spPr/>
    </dgm:pt>
    <dgm:pt modelId="{BD0C3EE4-8CA5-49F4-878B-6D881BCE78B5}" type="pres">
      <dgm:prSet presAssocID="{08A3A9FC-90E0-49A8-9CC3-45B04420DB76}" presName="parentText" presStyleLbl="node1" presStyleIdx="0" presStyleCnt="5">
        <dgm:presLayoutVars>
          <dgm:chMax val="0"/>
          <dgm:bulletEnabled val="1"/>
        </dgm:presLayoutVars>
      </dgm:prSet>
      <dgm:spPr/>
    </dgm:pt>
    <dgm:pt modelId="{EE226A9E-173E-40B0-8C7F-4E1BC2839139}" type="pres">
      <dgm:prSet presAssocID="{DB1CCAC3-DC1F-40EC-8637-B7F664B1DFA3}" presName="spacer" presStyleCnt="0"/>
      <dgm:spPr/>
    </dgm:pt>
    <dgm:pt modelId="{74AF3C1A-BAF6-480F-B666-380E69FFECBA}" type="pres">
      <dgm:prSet presAssocID="{EDF4AC97-5822-466F-A50D-E3475168E77B}" presName="parentText" presStyleLbl="node1" presStyleIdx="1" presStyleCnt="5">
        <dgm:presLayoutVars>
          <dgm:chMax val="0"/>
          <dgm:bulletEnabled val="1"/>
        </dgm:presLayoutVars>
      </dgm:prSet>
      <dgm:spPr/>
    </dgm:pt>
    <dgm:pt modelId="{BDDD4345-BA51-44B9-9503-4ECC65FED5AD}" type="pres">
      <dgm:prSet presAssocID="{9044C155-F27E-4B57-AB6E-392BB01E7495}" presName="spacer" presStyleCnt="0"/>
      <dgm:spPr/>
    </dgm:pt>
    <dgm:pt modelId="{162DCC72-881D-4288-AC89-D521416F32B8}" type="pres">
      <dgm:prSet presAssocID="{DE5E7E13-C58C-4A23-95B0-2B0D143B7DC7}" presName="parentText" presStyleLbl="node1" presStyleIdx="2" presStyleCnt="5">
        <dgm:presLayoutVars>
          <dgm:chMax val="0"/>
          <dgm:bulletEnabled val="1"/>
        </dgm:presLayoutVars>
      </dgm:prSet>
      <dgm:spPr/>
    </dgm:pt>
    <dgm:pt modelId="{1EC9C1F6-35A7-465F-BC9A-2B00F5DAA5B0}" type="pres">
      <dgm:prSet presAssocID="{E27DC776-EE26-4856-92BD-13D5F20065BE}" presName="spacer" presStyleCnt="0"/>
      <dgm:spPr/>
    </dgm:pt>
    <dgm:pt modelId="{E37381DD-1504-411A-962A-6A2CF2E46FE1}" type="pres">
      <dgm:prSet presAssocID="{D511AEDA-0F58-411E-B961-CDB00CC37ADC}" presName="parentText" presStyleLbl="node1" presStyleIdx="3" presStyleCnt="5">
        <dgm:presLayoutVars>
          <dgm:chMax val="0"/>
          <dgm:bulletEnabled val="1"/>
        </dgm:presLayoutVars>
      </dgm:prSet>
      <dgm:spPr/>
    </dgm:pt>
    <dgm:pt modelId="{7C24C9FF-6A49-4DA2-A9AC-6C2B92D7EE96}" type="pres">
      <dgm:prSet presAssocID="{0987B63C-6D64-4493-B410-2AB2425B6D92}" presName="spacer" presStyleCnt="0"/>
      <dgm:spPr/>
    </dgm:pt>
    <dgm:pt modelId="{7EBFD7D1-5C4F-4A41-97FA-78CA844B6892}" type="pres">
      <dgm:prSet presAssocID="{BDB9B5AF-4AA4-4583-B10F-A65E3F3AFEC0}" presName="parentText" presStyleLbl="node1" presStyleIdx="4" presStyleCnt="5">
        <dgm:presLayoutVars>
          <dgm:chMax val="0"/>
          <dgm:bulletEnabled val="1"/>
        </dgm:presLayoutVars>
      </dgm:prSet>
      <dgm:spPr/>
    </dgm:pt>
  </dgm:ptLst>
  <dgm:cxnLst>
    <dgm:cxn modelId="{E5A9B827-FB36-4257-8BD8-DA37B4B38FF9}" srcId="{90FCF924-7A03-439D-818E-C3E62EA84672}" destId="{DE5E7E13-C58C-4A23-95B0-2B0D143B7DC7}" srcOrd="2" destOrd="0" parTransId="{6A456997-FBA1-44D6-82E3-5D9F38AA8A22}" sibTransId="{E27DC776-EE26-4856-92BD-13D5F20065BE}"/>
    <dgm:cxn modelId="{7B2D0840-4DCD-4EEF-BBD5-8432AE959E62}" type="presOf" srcId="{DE5E7E13-C58C-4A23-95B0-2B0D143B7DC7}" destId="{162DCC72-881D-4288-AC89-D521416F32B8}" srcOrd="0" destOrd="0" presId="urn:microsoft.com/office/officeart/2005/8/layout/vList2"/>
    <dgm:cxn modelId="{D6C87B53-F09C-4676-966F-00E78CABA11F}" type="presOf" srcId="{BDB9B5AF-4AA4-4583-B10F-A65E3F3AFEC0}" destId="{7EBFD7D1-5C4F-4A41-97FA-78CA844B6892}" srcOrd="0" destOrd="0" presId="urn:microsoft.com/office/officeart/2005/8/layout/vList2"/>
    <dgm:cxn modelId="{73FECF56-F550-473F-A878-33F3E7C530FC}" srcId="{90FCF924-7A03-439D-818E-C3E62EA84672}" destId="{08A3A9FC-90E0-49A8-9CC3-45B04420DB76}" srcOrd="0" destOrd="0" parTransId="{369C76DC-2BEB-4ABB-9768-958A51365B2A}" sibTransId="{DB1CCAC3-DC1F-40EC-8637-B7F664B1DFA3}"/>
    <dgm:cxn modelId="{C9C9E159-82EA-4D16-8778-2133C900CF5A}" type="presOf" srcId="{EDF4AC97-5822-466F-A50D-E3475168E77B}" destId="{74AF3C1A-BAF6-480F-B666-380E69FFECBA}" srcOrd="0" destOrd="0" presId="urn:microsoft.com/office/officeart/2005/8/layout/vList2"/>
    <dgm:cxn modelId="{9D47CF5A-C5B0-4855-AD1D-8A3EB52D4B18}" srcId="{90FCF924-7A03-439D-818E-C3E62EA84672}" destId="{EDF4AC97-5822-466F-A50D-E3475168E77B}" srcOrd="1" destOrd="0" parTransId="{0E9E545E-A5BE-4D63-BB0B-42500385727B}" sibTransId="{9044C155-F27E-4B57-AB6E-392BB01E7495}"/>
    <dgm:cxn modelId="{D0CAD582-272C-46A6-80E0-A93CAD4CB5A4}" type="presOf" srcId="{90FCF924-7A03-439D-818E-C3E62EA84672}" destId="{3B993A35-802E-4B6F-8467-1523DEB42ADC}" srcOrd="0" destOrd="0" presId="urn:microsoft.com/office/officeart/2005/8/layout/vList2"/>
    <dgm:cxn modelId="{E9D16A98-7F3C-4EB0-9D94-D1BF9338D859}" type="presOf" srcId="{08A3A9FC-90E0-49A8-9CC3-45B04420DB76}" destId="{BD0C3EE4-8CA5-49F4-878B-6D881BCE78B5}" srcOrd="0" destOrd="0" presId="urn:microsoft.com/office/officeart/2005/8/layout/vList2"/>
    <dgm:cxn modelId="{4865099C-6D67-4F0F-ACD9-80065317F5AE}" type="presOf" srcId="{D511AEDA-0F58-411E-B961-CDB00CC37ADC}" destId="{E37381DD-1504-411A-962A-6A2CF2E46FE1}" srcOrd="0" destOrd="0" presId="urn:microsoft.com/office/officeart/2005/8/layout/vList2"/>
    <dgm:cxn modelId="{545C70DE-F44B-4718-8909-DC641C037E8E}" srcId="{90FCF924-7A03-439D-818E-C3E62EA84672}" destId="{BDB9B5AF-4AA4-4583-B10F-A65E3F3AFEC0}" srcOrd="4" destOrd="0" parTransId="{D9E94B61-FF0F-4271-82BF-FAFED4BB5602}" sibTransId="{E527D215-4A8F-49D2-9F95-57E05FDC6BEC}"/>
    <dgm:cxn modelId="{6253A7FC-5B58-4700-951E-73800605A614}" srcId="{90FCF924-7A03-439D-818E-C3E62EA84672}" destId="{D511AEDA-0F58-411E-B961-CDB00CC37ADC}" srcOrd="3" destOrd="0" parTransId="{CAF13602-368C-4CED-9F55-C15E3AB6E6AD}" sibTransId="{0987B63C-6D64-4493-B410-2AB2425B6D92}"/>
    <dgm:cxn modelId="{B0FA49DF-AFD5-4FEC-9DDE-A785A1F3B367}" type="presParOf" srcId="{3B993A35-802E-4B6F-8467-1523DEB42ADC}" destId="{BD0C3EE4-8CA5-49F4-878B-6D881BCE78B5}" srcOrd="0" destOrd="0" presId="urn:microsoft.com/office/officeart/2005/8/layout/vList2"/>
    <dgm:cxn modelId="{763D4E16-BA17-4318-8003-A040C441508D}" type="presParOf" srcId="{3B993A35-802E-4B6F-8467-1523DEB42ADC}" destId="{EE226A9E-173E-40B0-8C7F-4E1BC2839139}" srcOrd="1" destOrd="0" presId="urn:microsoft.com/office/officeart/2005/8/layout/vList2"/>
    <dgm:cxn modelId="{9350BB14-B796-4E38-B309-E42E860B4A23}" type="presParOf" srcId="{3B993A35-802E-4B6F-8467-1523DEB42ADC}" destId="{74AF3C1A-BAF6-480F-B666-380E69FFECBA}" srcOrd="2" destOrd="0" presId="urn:microsoft.com/office/officeart/2005/8/layout/vList2"/>
    <dgm:cxn modelId="{A64478F1-E2B1-4BAC-859D-A2692A78E907}" type="presParOf" srcId="{3B993A35-802E-4B6F-8467-1523DEB42ADC}" destId="{BDDD4345-BA51-44B9-9503-4ECC65FED5AD}" srcOrd="3" destOrd="0" presId="urn:microsoft.com/office/officeart/2005/8/layout/vList2"/>
    <dgm:cxn modelId="{1F827259-A523-423C-9C4C-6B047FF41DF9}" type="presParOf" srcId="{3B993A35-802E-4B6F-8467-1523DEB42ADC}" destId="{162DCC72-881D-4288-AC89-D521416F32B8}" srcOrd="4" destOrd="0" presId="urn:microsoft.com/office/officeart/2005/8/layout/vList2"/>
    <dgm:cxn modelId="{54BDDA5A-61C8-449A-99BF-CE553ECDB1E9}" type="presParOf" srcId="{3B993A35-802E-4B6F-8467-1523DEB42ADC}" destId="{1EC9C1F6-35A7-465F-BC9A-2B00F5DAA5B0}" srcOrd="5" destOrd="0" presId="urn:microsoft.com/office/officeart/2005/8/layout/vList2"/>
    <dgm:cxn modelId="{C56E167E-38B7-48B0-BCBD-476AA2DBEAB1}" type="presParOf" srcId="{3B993A35-802E-4B6F-8467-1523DEB42ADC}" destId="{E37381DD-1504-411A-962A-6A2CF2E46FE1}" srcOrd="6" destOrd="0" presId="urn:microsoft.com/office/officeart/2005/8/layout/vList2"/>
    <dgm:cxn modelId="{F6497DFC-2D6B-4521-A647-72D9F4308267}" type="presParOf" srcId="{3B993A35-802E-4B6F-8467-1523DEB42ADC}" destId="{7C24C9FF-6A49-4DA2-A9AC-6C2B92D7EE96}" srcOrd="7" destOrd="0" presId="urn:microsoft.com/office/officeart/2005/8/layout/vList2"/>
    <dgm:cxn modelId="{FE81C624-252A-446E-8B95-81B3453158DA}" type="presParOf" srcId="{3B993A35-802E-4B6F-8467-1523DEB42ADC}" destId="{7EBFD7D1-5C4F-4A41-97FA-78CA844B689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3B4F3D-B174-4800-B793-CF125355A26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51E07B-AFC2-487D-8CB6-22BFB8DC3DE4}">
      <dgm:prSet/>
      <dgm:spPr/>
      <dgm:t>
        <a:bodyPr/>
        <a:lstStyle/>
        <a:p>
          <a:r>
            <a:rPr lang="en-GB"/>
            <a:t>Age 15 in GB Team, competed at 1</a:t>
          </a:r>
          <a:r>
            <a:rPr lang="en-GB" baseline="30000"/>
            <a:t>st</a:t>
          </a:r>
          <a:r>
            <a:rPr lang="en-GB"/>
            <a:t> World Cross Country Championships</a:t>
          </a:r>
          <a:endParaRPr lang="en-US"/>
        </a:p>
      </dgm:t>
    </dgm:pt>
    <dgm:pt modelId="{D4E64CE9-EED9-4154-953C-5FEF28F79FAA}" type="parTrans" cxnId="{EA0D39AA-085B-4783-8762-580EAAD6EA31}">
      <dgm:prSet/>
      <dgm:spPr/>
      <dgm:t>
        <a:bodyPr/>
        <a:lstStyle/>
        <a:p>
          <a:endParaRPr lang="en-US"/>
        </a:p>
      </dgm:t>
    </dgm:pt>
    <dgm:pt modelId="{3E394B67-61B5-4FB3-A810-235936002869}" type="sibTrans" cxnId="{EA0D39AA-085B-4783-8762-580EAAD6EA31}">
      <dgm:prSet/>
      <dgm:spPr/>
      <dgm:t>
        <a:bodyPr/>
        <a:lstStyle/>
        <a:p>
          <a:endParaRPr lang="en-US"/>
        </a:p>
      </dgm:t>
    </dgm:pt>
    <dgm:pt modelId="{5F614BE2-13DC-43B9-B423-FF0D2C280E99}">
      <dgm:prSet/>
      <dgm:spPr/>
      <dgm:t>
        <a:bodyPr/>
        <a:lstStyle/>
        <a:p>
          <a:r>
            <a:rPr lang="en-GB"/>
            <a:t>Reached every target in training with ease </a:t>
          </a:r>
          <a:endParaRPr lang="en-US"/>
        </a:p>
      </dgm:t>
    </dgm:pt>
    <dgm:pt modelId="{965ADE58-0F82-461A-A744-EAFC5A53EB24}" type="parTrans" cxnId="{D1ED34CF-ACC3-4C86-BBF2-11E13D34A9BE}">
      <dgm:prSet/>
      <dgm:spPr/>
      <dgm:t>
        <a:bodyPr/>
        <a:lstStyle/>
        <a:p>
          <a:endParaRPr lang="en-US"/>
        </a:p>
      </dgm:t>
    </dgm:pt>
    <dgm:pt modelId="{80AA13AD-ED95-4F4F-BC51-D5F92ECF9FF8}" type="sibTrans" cxnId="{D1ED34CF-ACC3-4C86-BBF2-11E13D34A9BE}">
      <dgm:prSet/>
      <dgm:spPr/>
      <dgm:t>
        <a:bodyPr/>
        <a:lstStyle/>
        <a:p>
          <a:endParaRPr lang="en-US"/>
        </a:p>
      </dgm:t>
    </dgm:pt>
    <dgm:pt modelId="{69A12DE1-E88A-4B31-B0D8-C9EB49E49F68}">
      <dgm:prSet/>
      <dgm:spPr/>
      <dgm:t>
        <a:bodyPr/>
        <a:lstStyle/>
        <a:p>
          <a:r>
            <a:rPr lang="en-GB"/>
            <a:t>She moved training groups training was more intense </a:t>
          </a:r>
          <a:endParaRPr lang="en-US"/>
        </a:p>
      </dgm:t>
    </dgm:pt>
    <dgm:pt modelId="{818A054C-2CAC-42EB-AB3D-777063FCFAF4}" type="parTrans" cxnId="{62B6D590-8E43-42FA-9AB7-47B4E95B6F5B}">
      <dgm:prSet/>
      <dgm:spPr/>
      <dgm:t>
        <a:bodyPr/>
        <a:lstStyle/>
        <a:p>
          <a:endParaRPr lang="en-US"/>
        </a:p>
      </dgm:t>
    </dgm:pt>
    <dgm:pt modelId="{54E2BFBF-849D-470D-BE63-CE5F9DB9B2DE}" type="sibTrans" cxnId="{62B6D590-8E43-42FA-9AB7-47B4E95B6F5B}">
      <dgm:prSet/>
      <dgm:spPr/>
      <dgm:t>
        <a:bodyPr/>
        <a:lstStyle/>
        <a:p>
          <a:endParaRPr lang="en-US"/>
        </a:p>
      </dgm:t>
    </dgm:pt>
    <dgm:pt modelId="{9AE094E1-951D-4F0D-A219-330C24312A94}">
      <dgm:prSet/>
      <dgm:spPr/>
      <dgm:t>
        <a:bodyPr/>
        <a:lstStyle/>
        <a:p>
          <a:pPr rtl="0"/>
          <a:r>
            <a:rPr lang="en-GB"/>
            <a:t>She began under fuelling</a:t>
          </a:r>
          <a:r>
            <a:rPr lang="en-GB">
              <a:latin typeface="Calibri Light" panose="020F0302020204030204"/>
            </a:rPr>
            <a:t> </a:t>
          </a:r>
          <a:endParaRPr lang="en-US"/>
        </a:p>
      </dgm:t>
    </dgm:pt>
    <dgm:pt modelId="{40DB4B4A-C291-4E22-9BA7-73EF09BDDBC2}" type="parTrans" cxnId="{00CF5E11-4B61-484C-8FD8-AF0E4B5C2921}">
      <dgm:prSet/>
      <dgm:spPr/>
      <dgm:t>
        <a:bodyPr/>
        <a:lstStyle/>
        <a:p>
          <a:endParaRPr lang="en-US"/>
        </a:p>
      </dgm:t>
    </dgm:pt>
    <dgm:pt modelId="{3897C7E8-3EE4-4312-A49A-57F11E02086D}" type="sibTrans" cxnId="{00CF5E11-4B61-484C-8FD8-AF0E4B5C2921}">
      <dgm:prSet/>
      <dgm:spPr/>
      <dgm:t>
        <a:bodyPr/>
        <a:lstStyle/>
        <a:p>
          <a:endParaRPr lang="en-US"/>
        </a:p>
      </dgm:t>
    </dgm:pt>
    <dgm:pt modelId="{5C82A52B-E786-4C9B-9430-6E203472773D}">
      <dgm:prSet/>
      <dgm:spPr/>
      <dgm:t>
        <a:bodyPr/>
        <a:lstStyle/>
        <a:p>
          <a:r>
            <a:rPr lang="en-GB"/>
            <a:t>Body was forced into over training </a:t>
          </a:r>
          <a:endParaRPr lang="en-US"/>
        </a:p>
      </dgm:t>
    </dgm:pt>
    <dgm:pt modelId="{1B31C387-A9EF-420A-8267-30A1D593FD4A}" type="parTrans" cxnId="{221BD28C-2400-418A-BC99-F2DDAA971E9E}">
      <dgm:prSet/>
      <dgm:spPr/>
      <dgm:t>
        <a:bodyPr/>
        <a:lstStyle/>
        <a:p>
          <a:endParaRPr lang="en-US"/>
        </a:p>
      </dgm:t>
    </dgm:pt>
    <dgm:pt modelId="{435013AD-0670-43CB-9427-FAB791241453}" type="sibTrans" cxnId="{221BD28C-2400-418A-BC99-F2DDAA971E9E}">
      <dgm:prSet/>
      <dgm:spPr/>
      <dgm:t>
        <a:bodyPr/>
        <a:lstStyle/>
        <a:p>
          <a:endParaRPr lang="en-US"/>
        </a:p>
      </dgm:t>
    </dgm:pt>
    <dgm:pt modelId="{EA62342E-C185-4B49-A124-730E59C13D80}">
      <dgm:prSet/>
      <dgm:spPr/>
      <dgm:t>
        <a:bodyPr/>
        <a:lstStyle/>
        <a:p>
          <a:r>
            <a:rPr lang="en-GB"/>
            <a:t>Still meeting all training targets</a:t>
          </a:r>
        </a:p>
      </dgm:t>
    </dgm:pt>
    <dgm:pt modelId="{250529F7-D003-4401-8571-8C1C73876E30}" type="parTrans" cxnId="{AD22D0AA-4B4D-4C8B-A44E-0FC0B0DF3211}">
      <dgm:prSet/>
      <dgm:spPr/>
      <dgm:t>
        <a:bodyPr/>
        <a:lstStyle/>
        <a:p>
          <a:endParaRPr lang="en-US"/>
        </a:p>
      </dgm:t>
    </dgm:pt>
    <dgm:pt modelId="{EDA8D51F-3759-46B3-9C23-C2AC165BDB6C}" type="sibTrans" cxnId="{AD22D0AA-4B4D-4C8B-A44E-0FC0B0DF3211}">
      <dgm:prSet/>
      <dgm:spPr/>
      <dgm:t>
        <a:bodyPr/>
        <a:lstStyle/>
        <a:p>
          <a:endParaRPr lang="en-US"/>
        </a:p>
      </dgm:t>
    </dgm:pt>
    <dgm:pt modelId="{B74D9040-4C34-42C2-90C7-3702D93389F1}">
      <dgm:prSet/>
      <dgm:spPr/>
      <dgm:t>
        <a:bodyPr/>
        <a:lstStyle/>
        <a:p>
          <a:r>
            <a:rPr lang="en-GB"/>
            <a:t>She viewed having no periods as an athletics advantage</a:t>
          </a:r>
          <a:endParaRPr lang="en-US"/>
        </a:p>
      </dgm:t>
    </dgm:pt>
    <dgm:pt modelId="{2704DC4D-D2BB-417F-874E-BEA84479F50F}" type="parTrans" cxnId="{C11A0086-552D-4B36-B45F-499132B32BAC}">
      <dgm:prSet/>
      <dgm:spPr/>
      <dgm:t>
        <a:bodyPr/>
        <a:lstStyle/>
        <a:p>
          <a:endParaRPr lang="en-US"/>
        </a:p>
      </dgm:t>
    </dgm:pt>
    <dgm:pt modelId="{410128D8-12BA-4868-B4B2-A8222A61B6D7}" type="sibTrans" cxnId="{C11A0086-552D-4B36-B45F-499132B32BAC}">
      <dgm:prSet/>
      <dgm:spPr/>
      <dgm:t>
        <a:bodyPr/>
        <a:lstStyle/>
        <a:p>
          <a:endParaRPr lang="en-US"/>
        </a:p>
      </dgm:t>
    </dgm:pt>
    <dgm:pt modelId="{1E22E178-629D-47C7-AC0A-12E836B0B075}">
      <dgm:prSet/>
      <dgm:spPr/>
      <dgm:t>
        <a:bodyPr/>
        <a:lstStyle/>
        <a:p>
          <a:r>
            <a:rPr lang="en-GB"/>
            <a:t>Parents took her to GP blood tests showed low levels of hormones but told it was fine and she was just a late developer</a:t>
          </a:r>
          <a:endParaRPr lang="en-US"/>
        </a:p>
      </dgm:t>
    </dgm:pt>
    <dgm:pt modelId="{13442392-75A4-4C5F-9C79-9C75B29F4409}" type="parTrans" cxnId="{480353C6-8FCC-41F7-8E00-FEAF64CDF11F}">
      <dgm:prSet/>
      <dgm:spPr/>
      <dgm:t>
        <a:bodyPr/>
        <a:lstStyle/>
        <a:p>
          <a:endParaRPr lang="en-US"/>
        </a:p>
      </dgm:t>
    </dgm:pt>
    <dgm:pt modelId="{4D0CA2B4-4103-4EA9-B20F-DD627AA4E0EB}" type="sibTrans" cxnId="{480353C6-8FCC-41F7-8E00-FEAF64CDF11F}">
      <dgm:prSet/>
      <dgm:spPr/>
      <dgm:t>
        <a:bodyPr/>
        <a:lstStyle/>
        <a:p>
          <a:endParaRPr lang="en-US"/>
        </a:p>
      </dgm:t>
    </dgm:pt>
    <dgm:pt modelId="{E452129F-EE24-46F9-9EE7-11F01A80B74E}">
      <dgm:prSet/>
      <dgm:spPr/>
      <dgm:t>
        <a:bodyPr/>
        <a:lstStyle/>
        <a:p>
          <a:r>
            <a:rPr lang="en-GB"/>
            <a:t>Broke her foot while swimming </a:t>
          </a:r>
          <a:endParaRPr lang="en-US"/>
        </a:p>
      </dgm:t>
    </dgm:pt>
    <dgm:pt modelId="{ADDF0CC9-F9F3-49E7-BCD1-1DFE38374A2F}" type="parTrans" cxnId="{2E4DDD4D-9E3A-49E2-B007-059222852E29}">
      <dgm:prSet/>
      <dgm:spPr/>
      <dgm:t>
        <a:bodyPr/>
        <a:lstStyle/>
        <a:p>
          <a:endParaRPr lang="en-US"/>
        </a:p>
      </dgm:t>
    </dgm:pt>
    <dgm:pt modelId="{F9483405-1C5C-45D7-A354-D6624E144AE3}" type="sibTrans" cxnId="{2E4DDD4D-9E3A-49E2-B007-059222852E29}">
      <dgm:prSet/>
      <dgm:spPr/>
      <dgm:t>
        <a:bodyPr/>
        <a:lstStyle/>
        <a:p>
          <a:endParaRPr lang="en-US"/>
        </a:p>
      </dgm:t>
    </dgm:pt>
    <dgm:pt modelId="{19FFDBE3-565B-4C1E-86A1-88BE2F3DC47D}">
      <dgm:prSet/>
      <dgm:spPr/>
      <dgm:t>
        <a:bodyPr/>
        <a:lstStyle/>
        <a:p>
          <a:r>
            <a:rPr lang="en-GB"/>
            <a:t>Diagnosed with osteoporosis </a:t>
          </a:r>
          <a:endParaRPr lang="en-US"/>
        </a:p>
      </dgm:t>
    </dgm:pt>
    <dgm:pt modelId="{3576F8F7-3CA3-4076-A642-5E0277FC4988}" type="parTrans" cxnId="{20453AC7-3EC9-4E03-8809-FA536194B4BD}">
      <dgm:prSet/>
      <dgm:spPr/>
      <dgm:t>
        <a:bodyPr/>
        <a:lstStyle/>
        <a:p>
          <a:endParaRPr lang="en-US"/>
        </a:p>
      </dgm:t>
    </dgm:pt>
    <dgm:pt modelId="{BF41A087-DCF4-43EE-B1A2-C6CF05DB2E1B}" type="sibTrans" cxnId="{20453AC7-3EC9-4E03-8809-FA536194B4BD}">
      <dgm:prSet/>
      <dgm:spPr/>
      <dgm:t>
        <a:bodyPr/>
        <a:lstStyle/>
        <a:p>
          <a:endParaRPr lang="en-US"/>
        </a:p>
      </dgm:t>
    </dgm:pt>
    <dgm:pt modelId="{93742A6F-D0C0-4AA8-A1EE-8ED715760080}">
      <dgm:prSet/>
      <dgm:spPr/>
      <dgm:t>
        <a:bodyPr/>
        <a:lstStyle/>
        <a:p>
          <a:r>
            <a:rPr lang="en-GB"/>
            <a:t>Over the last year she has been fracture-free for 4 weeks!!</a:t>
          </a:r>
          <a:endParaRPr lang="en-US"/>
        </a:p>
      </dgm:t>
    </dgm:pt>
    <dgm:pt modelId="{04330AB0-3B83-4487-A011-6CEDB9E8221B}" type="parTrans" cxnId="{A683D84F-24D7-4DF0-A6A6-131DD7BCCB56}">
      <dgm:prSet/>
      <dgm:spPr/>
      <dgm:t>
        <a:bodyPr/>
        <a:lstStyle/>
        <a:p>
          <a:endParaRPr lang="en-US"/>
        </a:p>
      </dgm:t>
    </dgm:pt>
    <dgm:pt modelId="{B223D37D-E046-492F-A86E-1AFA6C18E4D2}" type="sibTrans" cxnId="{A683D84F-24D7-4DF0-A6A6-131DD7BCCB56}">
      <dgm:prSet/>
      <dgm:spPr/>
      <dgm:t>
        <a:bodyPr/>
        <a:lstStyle/>
        <a:p>
          <a:endParaRPr lang="en-US"/>
        </a:p>
      </dgm:t>
    </dgm:pt>
    <dgm:pt modelId="{6C40E040-9A62-4F59-B65B-D0765689B084}" type="pres">
      <dgm:prSet presAssocID="{F13B4F3D-B174-4800-B793-CF125355A269}" presName="diagram" presStyleCnt="0">
        <dgm:presLayoutVars>
          <dgm:dir/>
          <dgm:resizeHandles val="exact"/>
        </dgm:presLayoutVars>
      </dgm:prSet>
      <dgm:spPr/>
    </dgm:pt>
    <dgm:pt modelId="{9FEF1040-0B0D-4787-9FBB-BE336284624D}" type="pres">
      <dgm:prSet presAssocID="{DD51E07B-AFC2-487D-8CB6-22BFB8DC3DE4}" presName="node" presStyleLbl="node1" presStyleIdx="0" presStyleCnt="11" custAng="0" custScaleX="98116" custScaleY="98863">
        <dgm:presLayoutVars>
          <dgm:bulletEnabled val="1"/>
        </dgm:presLayoutVars>
      </dgm:prSet>
      <dgm:spPr/>
    </dgm:pt>
    <dgm:pt modelId="{2CE035C9-3BA9-45F8-96CF-A93E3FF1F742}" type="pres">
      <dgm:prSet presAssocID="{3E394B67-61B5-4FB3-A810-235936002869}" presName="sibTrans" presStyleCnt="0"/>
      <dgm:spPr/>
    </dgm:pt>
    <dgm:pt modelId="{953C8DB6-B78B-4F6F-ACA8-802D35E21A16}" type="pres">
      <dgm:prSet presAssocID="{5F614BE2-13DC-43B9-B423-FF0D2C280E99}" presName="node" presStyleLbl="node1" presStyleIdx="1" presStyleCnt="11">
        <dgm:presLayoutVars>
          <dgm:bulletEnabled val="1"/>
        </dgm:presLayoutVars>
      </dgm:prSet>
      <dgm:spPr/>
    </dgm:pt>
    <dgm:pt modelId="{97EABF2E-21B6-4132-A775-BBBDE190FBC2}" type="pres">
      <dgm:prSet presAssocID="{80AA13AD-ED95-4F4F-BC51-D5F92ECF9FF8}" presName="sibTrans" presStyleCnt="0"/>
      <dgm:spPr/>
    </dgm:pt>
    <dgm:pt modelId="{DB1CD976-A8AC-4208-8EF3-285588DD56AD}" type="pres">
      <dgm:prSet presAssocID="{69A12DE1-E88A-4B31-B0D8-C9EB49E49F68}" presName="node" presStyleLbl="node1" presStyleIdx="2" presStyleCnt="11">
        <dgm:presLayoutVars>
          <dgm:bulletEnabled val="1"/>
        </dgm:presLayoutVars>
      </dgm:prSet>
      <dgm:spPr/>
    </dgm:pt>
    <dgm:pt modelId="{5A437D41-6544-49C4-971C-A765A99C0F2D}" type="pres">
      <dgm:prSet presAssocID="{54E2BFBF-849D-470D-BE63-CE5F9DB9B2DE}" presName="sibTrans" presStyleCnt="0"/>
      <dgm:spPr/>
    </dgm:pt>
    <dgm:pt modelId="{8019737E-EA26-4EF5-9702-334C0E94C5A2}" type="pres">
      <dgm:prSet presAssocID="{9AE094E1-951D-4F0D-A219-330C24312A94}" presName="node" presStyleLbl="node1" presStyleIdx="3" presStyleCnt="11">
        <dgm:presLayoutVars>
          <dgm:bulletEnabled val="1"/>
        </dgm:presLayoutVars>
      </dgm:prSet>
      <dgm:spPr/>
    </dgm:pt>
    <dgm:pt modelId="{C9D312EC-F148-45C3-8D37-8C792031597C}" type="pres">
      <dgm:prSet presAssocID="{3897C7E8-3EE4-4312-A49A-57F11E02086D}" presName="sibTrans" presStyleCnt="0"/>
      <dgm:spPr/>
    </dgm:pt>
    <dgm:pt modelId="{BCE3D2D2-9F49-4DDA-B365-46A7B7CF315D}" type="pres">
      <dgm:prSet presAssocID="{5C82A52B-E786-4C9B-9430-6E203472773D}" presName="node" presStyleLbl="node1" presStyleIdx="4" presStyleCnt="11">
        <dgm:presLayoutVars>
          <dgm:bulletEnabled val="1"/>
        </dgm:presLayoutVars>
      </dgm:prSet>
      <dgm:spPr/>
    </dgm:pt>
    <dgm:pt modelId="{A4DD07A6-1EE3-43EA-8D73-FE6CEBB3CD3B}" type="pres">
      <dgm:prSet presAssocID="{435013AD-0670-43CB-9427-FAB791241453}" presName="sibTrans" presStyleCnt="0"/>
      <dgm:spPr/>
    </dgm:pt>
    <dgm:pt modelId="{F29530CD-452A-4B9B-B0CF-607921399468}" type="pres">
      <dgm:prSet presAssocID="{EA62342E-C185-4B49-A124-730E59C13D80}" presName="node" presStyleLbl="node1" presStyleIdx="5" presStyleCnt="11">
        <dgm:presLayoutVars>
          <dgm:bulletEnabled val="1"/>
        </dgm:presLayoutVars>
      </dgm:prSet>
      <dgm:spPr/>
    </dgm:pt>
    <dgm:pt modelId="{B05EE33A-81B0-429A-BF89-B7575ABBF231}" type="pres">
      <dgm:prSet presAssocID="{EDA8D51F-3759-46B3-9C23-C2AC165BDB6C}" presName="sibTrans" presStyleCnt="0"/>
      <dgm:spPr/>
    </dgm:pt>
    <dgm:pt modelId="{733D7752-6BF5-4389-865A-2CFCCFF4D18D}" type="pres">
      <dgm:prSet presAssocID="{B74D9040-4C34-42C2-90C7-3702D93389F1}" presName="node" presStyleLbl="node1" presStyleIdx="6" presStyleCnt="11">
        <dgm:presLayoutVars>
          <dgm:bulletEnabled val="1"/>
        </dgm:presLayoutVars>
      </dgm:prSet>
      <dgm:spPr/>
    </dgm:pt>
    <dgm:pt modelId="{8DAA353C-5A9F-410C-9D79-D59BA7D6CAE9}" type="pres">
      <dgm:prSet presAssocID="{410128D8-12BA-4868-B4B2-A8222A61B6D7}" presName="sibTrans" presStyleCnt="0"/>
      <dgm:spPr/>
    </dgm:pt>
    <dgm:pt modelId="{A5F2FD3E-BBF7-4661-9BB4-89C58D132850}" type="pres">
      <dgm:prSet presAssocID="{1E22E178-629D-47C7-AC0A-12E836B0B075}" presName="node" presStyleLbl="node1" presStyleIdx="7" presStyleCnt="11">
        <dgm:presLayoutVars>
          <dgm:bulletEnabled val="1"/>
        </dgm:presLayoutVars>
      </dgm:prSet>
      <dgm:spPr/>
    </dgm:pt>
    <dgm:pt modelId="{F93C3163-B7BD-48EA-9229-34DC16FACEB2}" type="pres">
      <dgm:prSet presAssocID="{4D0CA2B4-4103-4EA9-B20F-DD627AA4E0EB}" presName="sibTrans" presStyleCnt="0"/>
      <dgm:spPr/>
    </dgm:pt>
    <dgm:pt modelId="{8A74A7E6-5A1E-4EB7-B0AB-96F33F3BCAE1}" type="pres">
      <dgm:prSet presAssocID="{E452129F-EE24-46F9-9EE7-11F01A80B74E}" presName="node" presStyleLbl="node1" presStyleIdx="8" presStyleCnt="11">
        <dgm:presLayoutVars>
          <dgm:bulletEnabled val="1"/>
        </dgm:presLayoutVars>
      </dgm:prSet>
      <dgm:spPr/>
    </dgm:pt>
    <dgm:pt modelId="{CDA4C162-D7BF-4219-A389-1407BB340B01}" type="pres">
      <dgm:prSet presAssocID="{F9483405-1C5C-45D7-A354-D6624E144AE3}" presName="sibTrans" presStyleCnt="0"/>
      <dgm:spPr/>
    </dgm:pt>
    <dgm:pt modelId="{12C14988-98EB-457C-A661-7430E022D9B7}" type="pres">
      <dgm:prSet presAssocID="{19FFDBE3-565B-4C1E-86A1-88BE2F3DC47D}" presName="node" presStyleLbl="node1" presStyleIdx="9" presStyleCnt="11">
        <dgm:presLayoutVars>
          <dgm:bulletEnabled val="1"/>
        </dgm:presLayoutVars>
      </dgm:prSet>
      <dgm:spPr/>
    </dgm:pt>
    <dgm:pt modelId="{69B0EF0B-9EB5-4F9C-A688-215282BE6A97}" type="pres">
      <dgm:prSet presAssocID="{BF41A087-DCF4-43EE-B1A2-C6CF05DB2E1B}" presName="sibTrans" presStyleCnt="0"/>
      <dgm:spPr/>
    </dgm:pt>
    <dgm:pt modelId="{E74488D3-5A95-476B-980D-5C512141DEAD}" type="pres">
      <dgm:prSet presAssocID="{93742A6F-D0C0-4AA8-A1EE-8ED715760080}" presName="node" presStyleLbl="node1" presStyleIdx="10" presStyleCnt="11">
        <dgm:presLayoutVars>
          <dgm:bulletEnabled val="1"/>
        </dgm:presLayoutVars>
      </dgm:prSet>
      <dgm:spPr/>
    </dgm:pt>
  </dgm:ptLst>
  <dgm:cxnLst>
    <dgm:cxn modelId="{2C5CFF07-9531-47E8-A6EE-06B9E483C0BD}" type="presOf" srcId="{B74D9040-4C34-42C2-90C7-3702D93389F1}" destId="{733D7752-6BF5-4389-865A-2CFCCFF4D18D}" srcOrd="0" destOrd="0" presId="urn:microsoft.com/office/officeart/2005/8/layout/default"/>
    <dgm:cxn modelId="{00CF5E11-4B61-484C-8FD8-AF0E4B5C2921}" srcId="{F13B4F3D-B174-4800-B793-CF125355A269}" destId="{9AE094E1-951D-4F0D-A219-330C24312A94}" srcOrd="3" destOrd="0" parTransId="{40DB4B4A-C291-4E22-9BA7-73EF09BDDBC2}" sibTransId="{3897C7E8-3EE4-4312-A49A-57F11E02086D}"/>
    <dgm:cxn modelId="{14C98629-26A2-4E98-9D31-C3AE508ADF54}" type="presOf" srcId="{9AE094E1-951D-4F0D-A219-330C24312A94}" destId="{8019737E-EA26-4EF5-9702-334C0E94C5A2}" srcOrd="0" destOrd="0" presId="urn:microsoft.com/office/officeart/2005/8/layout/default"/>
    <dgm:cxn modelId="{A3E26232-12D7-463D-9D19-0DCBEA7ADF43}" type="presOf" srcId="{5F614BE2-13DC-43B9-B423-FF0D2C280E99}" destId="{953C8DB6-B78B-4F6F-ACA8-802D35E21A16}" srcOrd="0" destOrd="0" presId="urn:microsoft.com/office/officeart/2005/8/layout/default"/>
    <dgm:cxn modelId="{DC19244B-2D42-498D-A068-E75CCF3DED84}" type="presOf" srcId="{5C82A52B-E786-4C9B-9430-6E203472773D}" destId="{BCE3D2D2-9F49-4DDA-B365-46A7B7CF315D}" srcOrd="0" destOrd="0" presId="urn:microsoft.com/office/officeart/2005/8/layout/default"/>
    <dgm:cxn modelId="{2E4DDD4D-9E3A-49E2-B007-059222852E29}" srcId="{F13B4F3D-B174-4800-B793-CF125355A269}" destId="{E452129F-EE24-46F9-9EE7-11F01A80B74E}" srcOrd="8" destOrd="0" parTransId="{ADDF0CC9-F9F3-49E7-BCD1-1DFE38374A2F}" sibTransId="{F9483405-1C5C-45D7-A354-D6624E144AE3}"/>
    <dgm:cxn modelId="{A683D84F-24D7-4DF0-A6A6-131DD7BCCB56}" srcId="{F13B4F3D-B174-4800-B793-CF125355A269}" destId="{93742A6F-D0C0-4AA8-A1EE-8ED715760080}" srcOrd="10" destOrd="0" parTransId="{04330AB0-3B83-4487-A011-6CEDB9E8221B}" sibTransId="{B223D37D-E046-492F-A86E-1AFA6C18E4D2}"/>
    <dgm:cxn modelId="{42407171-9E0B-455C-9E6F-479C711FAE5B}" type="presOf" srcId="{E452129F-EE24-46F9-9EE7-11F01A80B74E}" destId="{8A74A7E6-5A1E-4EB7-B0AB-96F33F3BCAE1}" srcOrd="0" destOrd="0" presId="urn:microsoft.com/office/officeart/2005/8/layout/default"/>
    <dgm:cxn modelId="{C11A0086-552D-4B36-B45F-499132B32BAC}" srcId="{F13B4F3D-B174-4800-B793-CF125355A269}" destId="{B74D9040-4C34-42C2-90C7-3702D93389F1}" srcOrd="6" destOrd="0" parTransId="{2704DC4D-D2BB-417F-874E-BEA84479F50F}" sibTransId="{410128D8-12BA-4868-B4B2-A8222A61B6D7}"/>
    <dgm:cxn modelId="{C8B6A88A-F996-4634-A5A0-DD6E285D11C9}" type="presOf" srcId="{19FFDBE3-565B-4C1E-86A1-88BE2F3DC47D}" destId="{12C14988-98EB-457C-A661-7430E022D9B7}" srcOrd="0" destOrd="0" presId="urn:microsoft.com/office/officeart/2005/8/layout/default"/>
    <dgm:cxn modelId="{221BD28C-2400-418A-BC99-F2DDAA971E9E}" srcId="{F13B4F3D-B174-4800-B793-CF125355A269}" destId="{5C82A52B-E786-4C9B-9430-6E203472773D}" srcOrd="4" destOrd="0" parTransId="{1B31C387-A9EF-420A-8267-30A1D593FD4A}" sibTransId="{435013AD-0670-43CB-9427-FAB791241453}"/>
    <dgm:cxn modelId="{5B1CB690-22DD-41BC-9001-68A5F7ECE709}" type="presOf" srcId="{DD51E07B-AFC2-487D-8CB6-22BFB8DC3DE4}" destId="{9FEF1040-0B0D-4787-9FBB-BE336284624D}" srcOrd="0" destOrd="0" presId="urn:microsoft.com/office/officeart/2005/8/layout/default"/>
    <dgm:cxn modelId="{62B6D590-8E43-42FA-9AB7-47B4E95B6F5B}" srcId="{F13B4F3D-B174-4800-B793-CF125355A269}" destId="{69A12DE1-E88A-4B31-B0D8-C9EB49E49F68}" srcOrd="2" destOrd="0" parTransId="{818A054C-2CAC-42EB-AB3D-777063FCFAF4}" sibTransId="{54E2BFBF-849D-470D-BE63-CE5F9DB9B2DE}"/>
    <dgm:cxn modelId="{6B01B8A8-3484-4892-BCB8-664C6A1B3A88}" type="presOf" srcId="{69A12DE1-E88A-4B31-B0D8-C9EB49E49F68}" destId="{DB1CD976-A8AC-4208-8EF3-285588DD56AD}" srcOrd="0" destOrd="0" presId="urn:microsoft.com/office/officeart/2005/8/layout/default"/>
    <dgm:cxn modelId="{EA0D39AA-085B-4783-8762-580EAAD6EA31}" srcId="{F13B4F3D-B174-4800-B793-CF125355A269}" destId="{DD51E07B-AFC2-487D-8CB6-22BFB8DC3DE4}" srcOrd="0" destOrd="0" parTransId="{D4E64CE9-EED9-4154-953C-5FEF28F79FAA}" sibTransId="{3E394B67-61B5-4FB3-A810-235936002869}"/>
    <dgm:cxn modelId="{AD22D0AA-4B4D-4C8B-A44E-0FC0B0DF3211}" srcId="{F13B4F3D-B174-4800-B793-CF125355A269}" destId="{EA62342E-C185-4B49-A124-730E59C13D80}" srcOrd="5" destOrd="0" parTransId="{250529F7-D003-4401-8571-8C1C73876E30}" sibTransId="{EDA8D51F-3759-46B3-9C23-C2AC165BDB6C}"/>
    <dgm:cxn modelId="{AB25A0B1-04BA-46FD-849E-9AEEF5E9975A}" type="presOf" srcId="{93742A6F-D0C0-4AA8-A1EE-8ED715760080}" destId="{E74488D3-5A95-476B-980D-5C512141DEAD}" srcOrd="0" destOrd="0" presId="urn:microsoft.com/office/officeart/2005/8/layout/default"/>
    <dgm:cxn modelId="{480353C6-8FCC-41F7-8E00-FEAF64CDF11F}" srcId="{F13B4F3D-B174-4800-B793-CF125355A269}" destId="{1E22E178-629D-47C7-AC0A-12E836B0B075}" srcOrd="7" destOrd="0" parTransId="{13442392-75A4-4C5F-9C79-9C75B29F4409}" sibTransId="{4D0CA2B4-4103-4EA9-B20F-DD627AA4E0EB}"/>
    <dgm:cxn modelId="{20453AC7-3EC9-4E03-8809-FA536194B4BD}" srcId="{F13B4F3D-B174-4800-B793-CF125355A269}" destId="{19FFDBE3-565B-4C1E-86A1-88BE2F3DC47D}" srcOrd="9" destOrd="0" parTransId="{3576F8F7-3CA3-4076-A642-5E0277FC4988}" sibTransId="{BF41A087-DCF4-43EE-B1A2-C6CF05DB2E1B}"/>
    <dgm:cxn modelId="{D1ED34CF-ACC3-4C86-BBF2-11E13D34A9BE}" srcId="{F13B4F3D-B174-4800-B793-CF125355A269}" destId="{5F614BE2-13DC-43B9-B423-FF0D2C280E99}" srcOrd="1" destOrd="0" parTransId="{965ADE58-0F82-461A-A744-EAFC5A53EB24}" sibTransId="{80AA13AD-ED95-4F4F-BC51-D5F92ECF9FF8}"/>
    <dgm:cxn modelId="{4DD23CD4-8CF6-4210-A32C-053CFFB27ED7}" type="presOf" srcId="{1E22E178-629D-47C7-AC0A-12E836B0B075}" destId="{A5F2FD3E-BBF7-4661-9BB4-89C58D132850}" srcOrd="0" destOrd="0" presId="urn:microsoft.com/office/officeart/2005/8/layout/default"/>
    <dgm:cxn modelId="{B82159DA-80E8-47AD-A787-91DFF685A8C6}" type="presOf" srcId="{F13B4F3D-B174-4800-B793-CF125355A269}" destId="{6C40E040-9A62-4F59-B65B-D0765689B084}" srcOrd="0" destOrd="0" presId="urn:microsoft.com/office/officeart/2005/8/layout/default"/>
    <dgm:cxn modelId="{7D480ADC-AC30-423A-951C-0BF1868A67D4}" type="presOf" srcId="{EA62342E-C185-4B49-A124-730E59C13D80}" destId="{F29530CD-452A-4B9B-B0CF-607921399468}" srcOrd="0" destOrd="0" presId="urn:microsoft.com/office/officeart/2005/8/layout/default"/>
    <dgm:cxn modelId="{5AFAFA1D-578E-484A-9D90-89ADD2569945}" type="presParOf" srcId="{6C40E040-9A62-4F59-B65B-D0765689B084}" destId="{9FEF1040-0B0D-4787-9FBB-BE336284624D}" srcOrd="0" destOrd="0" presId="urn:microsoft.com/office/officeart/2005/8/layout/default"/>
    <dgm:cxn modelId="{B39996A0-3DB3-4759-BCE6-846DDFBAFE94}" type="presParOf" srcId="{6C40E040-9A62-4F59-B65B-D0765689B084}" destId="{2CE035C9-3BA9-45F8-96CF-A93E3FF1F742}" srcOrd="1" destOrd="0" presId="urn:microsoft.com/office/officeart/2005/8/layout/default"/>
    <dgm:cxn modelId="{4DA68D2B-38D2-4FBE-9B59-42D360FAA9F6}" type="presParOf" srcId="{6C40E040-9A62-4F59-B65B-D0765689B084}" destId="{953C8DB6-B78B-4F6F-ACA8-802D35E21A16}" srcOrd="2" destOrd="0" presId="urn:microsoft.com/office/officeart/2005/8/layout/default"/>
    <dgm:cxn modelId="{308E98DF-310A-485B-9EBA-D92F768EDC6F}" type="presParOf" srcId="{6C40E040-9A62-4F59-B65B-D0765689B084}" destId="{97EABF2E-21B6-4132-A775-BBBDE190FBC2}" srcOrd="3" destOrd="0" presId="urn:microsoft.com/office/officeart/2005/8/layout/default"/>
    <dgm:cxn modelId="{A7815250-7566-4754-8D34-6497BD60DB3E}" type="presParOf" srcId="{6C40E040-9A62-4F59-B65B-D0765689B084}" destId="{DB1CD976-A8AC-4208-8EF3-285588DD56AD}" srcOrd="4" destOrd="0" presId="urn:microsoft.com/office/officeart/2005/8/layout/default"/>
    <dgm:cxn modelId="{971B4E90-DF6D-4DCF-970C-BEC78CFAA76B}" type="presParOf" srcId="{6C40E040-9A62-4F59-B65B-D0765689B084}" destId="{5A437D41-6544-49C4-971C-A765A99C0F2D}" srcOrd="5" destOrd="0" presId="urn:microsoft.com/office/officeart/2005/8/layout/default"/>
    <dgm:cxn modelId="{34DF5D5B-57AF-4682-8751-6EEC09BC28DD}" type="presParOf" srcId="{6C40E040-9A62-4F59-B65B-D0765689B084}" destId="{8019737E-EA26-4EF5-9702-334C0E94C5A2}" srcOrd="6" destOrd="0" presId="urn:microsoft.com/office/officeart/2005/8/layout/default"/>
    <dgm:cxn modelId="{9A18D0E9-F84C-468C-A647-0D1184AA227A}" type="presParOf" srcId="{6C40E040-9A62-4F59-B65B-D0765689B084}" destId="{C9D312EC-F148-45C3-8D37-8C792031597C}" srcOrd="7" destOrd="0" presId="urn:microsoft.com/office/officeart/2005/8/layout/default"/>
    <dgm:cxn modelId="{DE60CD94-3C1E-4650-B4A5-AC7B8E8A436A}" type="presParOf" srcId="{6C40E040-9A62-4F59-B65B-D0765689B084}" destId="{BCE3D2D2-9F49-4DDA-B365-46A7B7CF315D}" srcOrd="8" destOrd="0" presId="urn:microsoft.com/office/officeart/2005/8/layout/default"/>
    <dgm:cxn modelId="{6C4A0E88-C987-4CB9-B834-4D771FA8A12C}" type="presParOf" srcId="{6C40E040-9A62-4F59-B65B-D0765689B084}" destId="{A4DD07A6-1EE3-43EA-8D73-FE6CEBB3CD3B}" srcOrd="9" destOrd="0" presId="urn:microsoft.com/office/officeart/2005/8/layout/default"/>
    <dgm:cxn modelId="{1E785604-3CB5-4A0D-AC92-7F26CC9AA864}" type="presParOf" srcId="{6C40E040-9A62-4F59-B65B-D0765689B084}" destId="{F29530CD-452A-4B9B-B0CF-607921399468}" srcOrd="10" destOrd="0" presId="urn:microsoft.com/office/officeart/2005/8/layout/default"/>
    <dgm:cxn modelId="{0BBE7697-61D0-4E47-B5ED-A6AE5FE0D05D}" type="presParOf" srcId="{6C40E040-9A62-4F59-B65B-D0765689B084}" destId="{B05EE33A-81B0-429A-BF89-B7575ABBF231}" srcOrd="11" destOrd="0" presId="urn:microsoft.com/office/officeart/2005/8/layout/default"/>
    <dgm:cxn modelId="{E164615C-D98B-4147-9F52-2109C0578ADA}" type="presParOf" srcId="{6C40E040-9A62-4F59-B65B-D0765689B084}" destId="{733D7752-6BF5-4389-865A-2CFCCFF4D18D}" srcOrd="12" destOrd="0" presId="urn:microsoft.com/office/officeart/2005/8/layout/default"/>
    <dgm:cxn modelId="{F0439426-4C99-4F8C-B45E-1812DD001C5F}" type="presParOf" srcId="{6C40E040-9A62-4F59-B65B-D0765689B084}" destId="{8DAA353C-5A9F-410C-9D79-D59BA7D6CAE9}" srcOrd="13" destOrd="0" presId="urn:microsoft.com/office/officeart/2005/8/layout/default"/>
    <dgm:cxn modelId="{AB1579F6-E901-4467-BD5E-C0A4D85AFB23}" type="presParOf" srcId="{6C40E040-9A62-4F59-B65B-D0765689B084}" destId="{A5F2FD3E-BBF7-4661-9BB4-89C58D132850}" srcOrd="14" destOrd="0" presId="urn:microsoft.com/office/officeart/2005/8/layout/default"/>
    <dgm:cxn modelId="{208C3D75-E173-418D-9260-FE373BE2910F}" type="presParOf" srcId="{6C40E040-9A62-4F59-B65B-D0765689B084}" destId="{F93C3163-B7BD-48EA-9229-34DC16FACEB2}" srcOrd="15" destOrd="0" presId="urn:microsoft.com/office/officeart/2005/8/layout/default"/>
    <dgm:cxn modelId="{3F28AE86-8C2F-46B7-8006-DD660D162678}" type="presParOf" srcId="{6C40E040-9A62-4F59-B65B-D0765689B084}" destId="{8A74A7E6-5A1E-4EB7-B0AB-96F33F3BCAE1}" srcOrd="16" destOrd="0" presId="urn:microsoft.com/office/officeart/2005/8/layout/default"/>
    <dgm:cxn modelId="{532A5276-A657-40F7-8599-09250F90F5EB}" type="presParOf" srcId="{6C40E040-9A62-4F59-B65B-D0765689B084}" destId="{CDA4C162-D7BF-4219-A389-1407BB340B01}" srcOrd="17" destOrd="0" presId="urn:microsoft.com/office/officeart/2005/8/layout/default"/>
    <dgm:cxn modelId="{AD1F830F-C203-4D2F-8EB1-1D4BEF9F3B91}" type="presParOf" srcId="{6C40E040-9A62-4F59-B65B-D0765689B084}" destId="{12C14988-98EB-457C-A661-7430E022D9B7}" srcOrd="18" destOrd="0" presId="urn:microsoft.com/office/officeart/2005/8/layout/default"/>
    <dgm:cxn modelId="{0C4C06B9-E364-4119-BFED-C73728EA8063}" type="presParOf" srcId="{6C40E040-9A62-4F59-B65B-D0765689B084}" destId="{69B0EF0B-9EB5-4F9C-A688-215282BE6A97}" srcOrd="19" destOrd="0" presId="urn:microsoft.com/office/officeart/2005/8/layout/default"/>
    <dgm:cxn modelId="{2A446C2A-E805-4C76-8CCF-59C22D6C5298}" type="presParOf" srcId="{6C40E040-9A62-4F59-B65B-D0765689B084}" destId="{E74488D3-5A95-476B-980D-5C512141DEAD}" srcOrd="2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7503B1-FB72-4568-A7E5-106B5DDE3BC2}"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GB"/>
        </a:p>
      </dgm:t>
    </dgm:pt>
    <dgm:pt modelId="{BE493D47-51A0-441D-B70B-9D1A231FE901}">
      <dgm:prSet phldrT="[Text]" phldr="0"/>
      <dgm:spPr/>
      <dgm:t>
        <a:bodyPr/>
        <a:lstStyle/>
        <a:p>
          <a:pPr rtl="0"/>
          <a:r>
            <a:rPr lang="en-GB" dirty="0">
              <a:latin typeface="Calibri"/>
            </a:rPr>
            <a:t>Progesterone increases catabolism</a:t>
          </a:r>
          <a:endParaRPr lang="en-GB" dirty="0"/>
        </a:p>
      </dgm:t>
    </dgm:pt>
    <dgm:pt modelId="{4DF3D6FB-1A05-4078-9591-B18E7FB363EB}" type="parTrans" cxnId="{4B88EFDC-3292-426E-8A4A-DE76FC089F7D}">
      <dgm:prSet/>
      <dgm:spPr/>
      <dgm:t>
        <a:bodyPr/>
        <a:lstStyle/>
        <a:p>
          <a:endParaRPr lang="en-GB"/>
        </a:p>
      </dgm:t>
    </dgm:pt>
    <dgm:pt modelId="{05AF9C14-A048-48D1-81E4-1E8BE4A4AFA9}" type="sibTrans" cxnId="{4B88EFDC-3292-426E-8A4A-DE76FC089F7D}">
      <dgm:prSet/>
      <dgm:spPr/>
      <dgm:t>
        <a:bodyPr/>
        <a:lstStyle/>
        <a:p>
          <a:endParaRPr lang="en-GB"/>
        </a:p>
      </dgm:t>
    </dgm:pt>
    <dgm:pt modelId="{464460F9-4AB0-4723-8F94-3AD2169962F7}">
      <dgm:prSet phldrT="[Text]" phldr="0"/>
      <dgm:spPr/>
      <dgm:t>
        <a:bodyPr/>
        <a:lstStyle/>
        <a:p>
          <a:pPr rtl="0"/>
          <a:r>
            <a:rPr lang="en-GB" dirty="0">
              <a:latin typeface="Calibri"/>
            </a:rPr>
            <a:t>Sleep latency is altered affecting readiness and recovery</a:t>
          </a:r>
          <a:endParaRPr lang="en-GB" dirty="0"/>
        </a:p>
      </dgm:t>
    </dgm:pt>
    <dgm:pt modelId="{C4F6025A-F27E-4D32-986F-B3C1CD34AAC7}" type="parTrans" cxnId="{0D16F888-E3DE-490A-AE49-529CD6F981DD}">
      <dgm:prSet/>
      <dgm:spPr/>
      <dgm:t>
        <a:bodyPr/>
        <a:lstStyle/>
        <a:p>
          <a:endParaRPr lang="en-GB"/>
        </a:p>
      </dgm:t>
    </dgm:pt>
    <dgm:pt modelId="{8B92FA93-DFCC-463E-8EB3-4CBE3F581A5C}" type="sibTrans" cxnId="{0D16F888-E3DE-490A-AE49-529CD6F981DD}">
      <dgm:prSet/>
      <dgm:spPr/>
      <dgm:t>
        <a:bodyPr/>
        <a:lstStyle/>
        <a:p>
          <a:endParaRPr lang="en-GB"/>
        </a:p>
      </dgm:t>
    </dgm:pt>
    <dgm:pt modelId="{5FBE7B73-1318-4FB2-AD3E-8BCC3EDC9C5C}">
      <dgm:prSet phldrT="[Text]" phldr="0"/>
      <dgm:spPr/>
      <dgm:t>
        <a:bodyPr/>
        <a:lstStyle/>
        <a:p>
          <a:pPr rtl="0"/>
          <a:r>
            <a:rPr lang="en-GB" dirty="0">
              <a:latin typeface="Calibri"/>
            </a:rPr>
            <a:t>Learning, processing and spatial awareness are influenced</a:t>
          </a:r>
          <a:endParaRPr lang="en-GB" dirty="0"/>
        </a:p>
      </dgm:t>
    </dgm:pt>
    <dgm:pt modelId="{DF323A6E-8ADC-44B9-B6C4-C5305BD867AD}" type="parTrans" cxnId="{FF3CC923-2D59-41D6-87A5-010C8F4A0988}">
      <dgm:prSet/>
      <dgm:spPr/>
      <dgm:t>
        <a:bodyPr/>
        <a:lstStyle/>
        <a:p>
          <a:endParaRPr lang="en-GB"/>
        </a:p>
      </dgm:t>
    </dgm:pt>
    <dgm:pt modelId="{34BA5D6B-5E50-48A7-BF9B-8ED92A2EAFFB}" type="sibTrans" cxnId="{FF3CC923-2D59-41D6-87A5-010C8F4A0988}">
      <dgm:prSet/>
      <dgm:spPr/>
      <dgm:t>
        <a:bodyPr/>
        <a:lstStyle/>
        <a:p>
          <a:endParaRPr lang="en-GB"/>
        </a:p>
      </dgm:t>
    </dgm:pt>
    <dgm:pt modelId="{E2C46120-1F7F-48A6-80A1-357E3D5CE781}">
      <dgm:prSet phldrT="[Text]" phldr="0"/>
      <dgm:spPr/>
      <dgm:t>
        <a:bodyPr/>
        <a:lstStyle/>
        <a:p>
          <a:pPr rtl="0"/>
          <a:r>
            <a:rPr lang="en-GB" dirty="0">
              <a:latin typeface="Calibri"/>
            </a:rPr>
            <a:t>PMS influenced by inflammation affecting recovery</a:t>
          </a:r>
          <a:endParaRPr lang="en-GB" dirty="0"/>
        </a:p>
      </dgm:t>
    </dgm:pt>
    <dgm:pt modelId="{27A23751-7FBF-4CD0-8771-4338132DAC7A}" type="parTrans" cxnId="{AAF1E793-EB9D-4919-B497-08FE334EDB9E}">
      <dgm:prSet/>
      <dgm:spPr/>
      <dgm:t>
        <a:bodyPr/>
        <a:lstStyle/>
        <a:p>
          <a:endParaRPr lang="en-GB"/>
        </a:p>
      </dgm:t>
    </dgm:pt>
    <dgm:pt modelId="{BB290312-FFE3-4BBC-94B9-4EDC9CC8FED5}" type="sibTrans" cxnId="{AAF1E793-EB9D-4919-B497-08FE334EDB9E}">
      <dgm:prSet/>
      <dgm:spPr/>
      <dgm:t>
        <a:bodyPr/>
        <a:lstStyle/>
        <a:p>
          <a:endParaRPr lang="en-GB"/>
        </a:p>
      </dgm:t>
    </dgm:pt>
    <dgm:pt modelId="{9A088CF7-58F2-4DD1-B7E1-04D03CC087E7}">
      <dgm:prSet phldr="0"/>
      <dgm:spPr/>
      <dgm:t>
        <a:bodyPr/>
        <a:lstStyle/>
        <a:p>
          <a:pPr rtl="0"/>
          <a:r>
            <a:rPr lang="en-GB" dirty="0">
              <a:latin typeface="Calibri"/>
            </a:rPr>
            <a:t>Recovery is altered at different stages of the cycle</a:t>
          </a:r>
        </a:p>
      </dgm:t>
    </dgm:pt>
    <dgm:pt modelId="{20F27AC0-C4BD-4B78-8A69-3F3283D49746}" type="parTrans" cxnId="{0EB07108-FD01-4E3D-81AB-5BA9CC12FE88}">
      <dgm:prSet/>
      <dgm:spPr/>
      <dgm:t>
        <a:bodyPr/>
        <a:lstStyle/>
        <a:p>
          <a:endParaRPr lang="en-GB"/>
        </a:p>
      </dgm:t>
    </dgm:pt>
    <dgm:pt modelId="{A887D4E1-AA66-4687-BD7B-F58F99225E7C}" type="sibTrans" cxnId="{0EB07108-FD01-4E3D-81AB-5BA9CC12FE88}">
      <dgm:prSet/>
      <dgm:spPr/>
      <dgm:t>
        <a:bodyPr/>
        <a:lstStyle/>
        <a:p>
          <a:endParaRPr lang="en-GB"/>
        </a:p>
      </dgm:t>
    </dgm:pt>
    <dgm:pt modelId="{FB0CFF4F-DED8-4039-9A6F-B58700FE8A94}">
      <dgm:prSet phldr="0"/>
      <dgm:spPr/>
      <dgm:t>
        <a:bodyPr/>
        <a:lstStyle/>
        <a:p>
          <a:pPr rtl="0"/>
          <a:r>
            <a:rPr lang="en-GB" dirty="0">
              <a:latin typeface="Calibri"/>
            </a:rPr>
            <a:t>Oestrogen interact with connective tissues affecting biomechanics and injury risk</a:t>
          </a:r>
        </a:p>
      </dgm:t>
    </dgm:pt>
    <dgm:pt modelId="{5CADD9E9-EEBA-4247-95E5-879F0E3258CB}" type="parTrans" cxnId="{93EB1EA3-28E8-43FE-B188-B0E76551F50C}">
      <dgm:prSet/>
      <dgm:spPr/>
      <dgm:t>
        <a:bodyPr/>
        <a:lstStyle/>
        <a:p>
          <a:endParaRPr lang="en-GB"/>
        </a:p>
      </dgm:t>
    </dgm:pt>
    <dgm:pt modelId="{EEA29A4F-8ECF-4303-A1D8-241C4AB4A886}" type="sibTrans" cxnId="{93EB1EA3-28E8-43FE-B188-B0E76551F50C}">
      <dgm:prSet/>
      <dgm:spPr/>
      <dgm:t>
        <a:bodyPr/>
        <a:lstStyle/>
        <a:p>
          <a:endParaRPr lang="en-GB"/>
        </a:p>
      </dgm:t>
    </dgm:pt>
    <dgm:pt modelId="{3FA9DDBB-CD94-4D8E-AEC8-95290524050C}" type="pres">
      <dgm:prSet presAssocID="{6B7503B1-FB72-4568-A7E5-106B5DDE3BC2}" presName="diagram" presStyleCnt="0">
        <dgm:presLayoutVars>
          <dgm:dir/>
          <dgm:resizeHandles val="exact"/>
        </dgm:presLayoutVars>
      </dgm:prSet>
      <dgm:spPr/>
    </dgm:pt>
    <dgm:pt modelId="{DF1C039B-F3DB-4892-AB5D-31DE57CE67C6}" type="pres">
      <dgm:prSet presAssocID="{BE493D47-51A0-441D-B70B-9D1A231FE901}" presName="node" presStyleLbl="node1" presStyleIdx="0" presStyleCnt="6" custLinFactNeighborX="760" custLinFactNeighborY="1081">
        <dgm:presLayoutVars>
          <dgm:bulletEnabled val="1"/>
        </dgm:presLayoutVars>
      </dgm:prSet>
      <dgm:spPr/>
    </dgm:pt>
    <dgm:pt modelId="{31368A30-5857-48F0-B493-284821BEA5E6}" type="pres">
      <dgm:prSet presAssocID="{05AF9C14-A048-48D1-81E4-1E8BE4A4AFA9}" presName="sibTrans" presStyleCnt="0"/>
      <dgm:spPr/>
    </dgm:pt>
    <dgm:pt modelId="{985B4311-C8F8-47C1-8367-93BCEF132ACF}" type="pres">
      <dgm:prSet presAssocID="{464460F9-4AB0-4723-8F94-3AD2169962F7}" presName="node" presStyleLbl="node1" presStyleIdx="1" presStyleCnt="6">
        <dgm:presLayoutVars>
          <dgm:bulletEnabled val="1"/>
        </dgm:presLayoutVars>
      </dgm:prSet>
      <dgm:spPr/>
    </dgm:pt>
    <dgm:pt modelId="{7A522985-8DDE-42E3-BADA-38C15162B801}" type="pres">
      <dgm:prSet presAssocID="{8B92FA93-DFCC-463E-8EB3-4CBE3F581A5C}" presName="sibTrans" presStyleCnt="0"/>
      <dgm:spPr/>
    </dgm:pt>
    <dgm:pt modelId="{29533E1A-6E78-4B02-9E60-E2D523774B0C}" type="pres">
      <dgm:prSet presAssocID="{5FBE7B73-1318-4FB2-AD3E-8BCC3EDC9C5C}" presName="node" presStyleLbl="node1" presStyleIdx="2" presStyleCnt="6" custLinFactNeighborX="59016" custLinFactNeighborY="-1843">
        <dgm:presLayoutVars>
          <dgm:bulletEnabled val="1"/>
        </dgm:presLayoutVars>
      </dgm:prSet>
      <dgm:spPr/>
    </dgm:pt>
    <dgm:pt modelId="{84B23EAD-1E85-49BD-8DFE-F1076946E27F}" type="pres">
      <dgm:prSet presAssocID="{34BA5D6B-5E50-48A7-BF9B-8ED92A2EAFFB}" presName="sibTrans" presStyleCnt="0"/>
      <dgm:spPr/>
    </dgm:pt>
    <dgm:pt modelId="{BB48F02A-7854-4591-B3DF-C1F48E6A5EC6}" type="pres">
      <dgm:prSet presAssocID="{E2C46120-1F7F-48A6-80A1-357E3D5CE781}" presName="node" presStyleLbl="node1" presStyleIdx="3" presStyleCnt="6" custLinFactY="16976" custLinFactNeighborY="100000">
        <dgm:presLayoutVars>
          <dgm:bulletEnabled val="1"/>
        </dgm:presLayoutVars>
      </dgm:prSet>
      <dgm:spPr/>
    </dgm:pt>
    <dgm:pt modelId="{E3E6E25F-58B8-4D9F-A4E8-079B1140CDDF}" type="pres">
      <dgm:prSet presAssocID="{BB290312-FFE3-4BBC-94B9-4EDC9CC8FED5}" presName="sibTrans" presStyleCnt="0"/>
      <dgm:spPr/>
    </dgm:pt>
    <dgm:pt modelId="{9C6350C3-B8EE-4C02-B63C-CC4705543620}" type="pres">
      <dgm:prSet presAssocID="{9A088CF7-58F2-4DD1-B7E1-04D03CC087E7}" presName="node" presStyleLbl="node1" presStyleIdx="4" presStyleCnt="6" custLinFactY="18146" custLinFactNeighborX="-2106" custLinFactNeighborY="100000">
        <dgm:presLayoutVars>
          <dgm:bulletEnabled val="1"/>
        </dgm:presLayoutVars>
      </dgm:prSet>
      <dgm:spPr/>
    </dgm:pt>
    <dgm:pt modelId="{841D7942-74BF-4F7D-9058-46438A1E01C0}" type="pres">
      <dgm:prSet presAssocID="{A887D4E1-AA66-4687-BD7B-F58F99225E7C}" presName="sibTrans" presStyleCnt="0"/>
      <dgm:spPr/>
    </dgm:pt>
    <dgm:pt modelId="{B950C214-9080-4129-9C16-9036ED93B46C}" type="pres">
      <dgm:prSet presAssocID="{FB0CFF4F-DED8-4039-9A6F-B58700FE8A94}" presName="node" presStyleLbl="node1" presStyleIdx="5" presStyleCnt="6">
        <dgm:presLayoutVars>
          <dgm:bulletEnabled val="1"/>
        </dgm:presLayoutVars>
      </dgm:prSet>
      <dgm:spPr/>
    </dgm:pt>
  </dgm:ptLst>
  <dgm:cxnLst>
    <dgm:cxn modelId="{0EB07108-FD01-4E3D-81AB-5BA9CC12FE88}" srcId="{6B7503B1-FB72-4568-A7E5-106B5DDE3BC2}" destId="{9A088CF7-58F2-4DD1-B7E1-04D03CC087E7}" srcOrd="4" destOrd="0" parTransId="{20F27AC0-C4BD-4B78-8A69-3F3283D49746}" sibTransId="{A887D4E1-AA66-4687-BD7B-F58F99225E7C}"/>
    <dgm:cxn modelId="{79096516-306B-4E47-A0E2-7EFAE7AE4737}" type="presOf" srcId="{464460F9-4AB0-4723-8F94-3AD2169962F7}" destId="{985B4311-C8F8-47C1-8367-93BCEF132ACF}" srcOrd="0" destOrd="0" presId="urn:microsoft.com/office/officeart/2005/8/layout/default"/>
    <dgm:cxn modelId="{FF3CC923-2D59-41D6-87A5-010C8F4A0988}" srcId="{6B7503B1-FB72-4568-A7E5-106B5DDE3BC2}" destId="{5FBE7B73-1318-4FB2-AD3E-8BCC3EDC9C5C}" srcOrd="2" destOrd="0" parTransId="{DF323A6E-8ADC-44B9-B6C4-C5305BD867AD}" sibTransId="{34BA5D6B-5E50-48A7-BF9B-8ED92A2EAFFB}"/>
    <dgm:cxn modelId="{3EC8526F-7674-4A19-B5CC-3713A1D7B220}" type="presOf" srcId="{5FBE7B73-1318-4FB2-AD3E-8BCC3EDC9C5C}" destId="{29533E1A-6E78-4B02-9E60-E2D523774B0C}" srcOrd="0" destOrd="0" presId="urn:microsoft.com/office/officeart/2005/8/layout/default"/>
    <dgm:cxn modelId="{21FD2E82-574D-4B1A-AE7F-AD0673BA0155}" type="presOf" srcId="{6B7503B1-FB72-4568-A7E5-106B5DDE3BC2}" destId="{3FA9DDBB-CD94-4D8E-AEC8-95290524050C}" srcOrd="0" destOrd="0" presId="urn:microsoft.com/office/officeart/2005/8/layout/default"/>
    <dgm:cxn modelId="{990E0A83-EB5E-4A6E-B3C7-13FEDF3299DF}" type="presOf" srcId="{E2C46120-1F7F-48A6-80A1-357E3D5CE781}" destId="{BB48F02A-7854-4591-B3DF-C1F48E6A5EC6}" srcOrd="0" destOrd="0" presId="urn:microsoft.com/office/officeart/2005/8/layout/default"/>
    <dgm:cxn modelId="{0D16F888-E3DE-490A-AE49-529CD6F981DD}" srcId="{6B7503B1-FB72-4568-A7E5-106B5DDE3BC2}" destId="{464460F9-4AB0-4723-8F94-3AD2169962F7}" srcOrd="1" destOrd="0" parTransId="{C4F6025A-F27E-4D32-986F-B3C1CD34AAC7}" sibTransId="{8B92FA93-DFCC-463E-8EB3-4CBE3F581A5C}"/>
    <dgm:cxn modelId="{AAF1E793-EB9D-4919-B497-08FE334EDB9E}" srcId="{6B7503B1-FB72-4568-A7E5-106B5DDE3BC2}" destId="{E2C46120-1F7F-48A6-80A1-357E3D5CE781}" srcOrd="3" destOrd="0" parTransId="{27A23751-7FBF-4CD0-8771-4338132DAC7A}" sibTransId="{BB290312-FFE3-4BBC-94B9-4EDC9CC8FED5}"/>
    <dgm:cxn modelId="{93EB1EA3-28E8-43FE-B188-B0E76551F50C}" srcId="{6B7503B1-FB72-4568-A7E5-106B5DDE3BC2}" destId="{FB0CFF4F-DED8-4039-9A6F-B58700FE8A94}" srcOrd="5" destOrd="0" parTransId="{5CADD9E9-EEBA-4247-95E5-879F0E3258CB}" sibTransId="{EEA29A4F-8ECF-4303-A1D8-241C4AB4A886}"/>
    <dgm:cxn modelId="{24023DAC-087F-4877-AC12-C5D451C8FA97}" type="presOf" srcId="{BE493D47-51A0-441D-B70B-9D1A231FE901}" destId="{DF1C039B-F3DB-4892-AB5D-31DE57CE67C6}" srcOrd="0" destOrd="0" presId="urn:microsoft.com/office/officeart/2005/8/layout/default"/>
    <dgm:cxn modelId="{4B88EFDC-3292-426E-8A4A-DE76FC089F7D}" srcId="{6B7503B1-FB72-4568-A7E5-106B5DDE3BC2}" destId="{BE493D47-51A0-441D-B70B-9D1A231FE901}" srcOrd="0" destOrd="0" parTransId="{4DF3D6FB-1A05-4078-9591-B18E7FB363EB}" sibTransId="{05AF9C14-A048-48D1-81E4-1E8BE4A4AFA9}"/>
    <dgm:cxn modelId="{E173B0E4-B450-468F-8CC3-A85020EB359D}" type="presOf" srcId="{9A088CF7-58F2-4DD1-B7E1-04D03CC087E7}" destId="{9C6350C3-B8EE-4C02-B63C-CC4705543620}" srcOrd="0" destOrd="0" presId="urn:microsoft.com/office/officeart/2005/8/layout/default"/>
    <dgm:cxn modelId="{03A0FAF3-8F1C-431B-93A9-DC2011AB015E}" type="presOf" srcId="{FB0CFF4F-DED8-4039-9A6F-B58700FE8A94}" destId="{B950C214-9080-4129-9C16-9036ED93B46C}" srcOrd="0" destOrd="0" presId="urn:microsoft.com/office/officeart/2005/8/layout/default"/>
    <dgm:cxn modelId="{801CDF88-241C-40A1-9207-B81804A44882}" type="presParOf" srcId="{3FA9DDBB-CD94-4D8E-AEC8-95290524050C}" destId="{DF1C039B-F3DB-4892-AB5D-31DE57CE67C6}" srcOrd="0" destOrd="0" presId="urn:microsoft.com/office/officeart/2005/8/layout/default"/>
    <dgm:cxn modelId="{2F89A4DB-C63A-48CA-B78B-08825DB9064D}" type="presParOf" srcId="{3FA9DDBB-CD94-4D8E-AEC8-95290524050C}" destId="{31368A30-5857-48F0-B493-284821BEA5E6}" srcOrd="1" destOrd="0" presId="urn:microsoft.com/office/officeart/2005/8/layout/default"/>
    <dgm:cxn modelId="{654CB66B-DA3C-4946-835A-6289F0C4F5F5}" type="presParOf" srcId="{3FA9DDBB-CD94-4D8E-AEC8-95290524050C}" destId="{985B4311-C8F8-47C1-8367-93BCEF132ACF}" srcOrd="2" destOrd="0" presId="urn:microsoft.com/office/officeart/2005/8/layout/default"/>
    <dgm:cxn modelId="{87FBFB53-127A-4508-8BBD-B36B66C326FC}" type="presParOf" srcId="{3FA9DDBB-CD94-4D8E-AEC8-95290524050C}" destId="{7A522985-8DDE-42E3-BADA-38C15162B801}" srcOrd="3" destOrd="0" presId="urn:microsoft.com/office/officeart/2005/8/layout/default"/>
    <dgm:cxn modelId="{1F22D825-E701-4107-84AE-DDEB339BCC92}" type="presParOf" srcId="{3FA9DDBB-CD94-4D8E-AEC8-95290524050C}" destId="{29533E1A-6E78-4B02-9E60-E2D523774B0C}" srcOrd="4" destOrd="0" presId="urn:microsoft.com/office/officeart/2005/8/layout/default"/>
    <dgm:cxn modelId="{6F11F987-F634-48F5-8BD9-7D9D3AF83791}" type="presParOf" srcId="{3FA9DDBB-CD94-4D8E-AEC8-95290524050C}" destId="{84B23EAD-1E85-49BD-8DFE-F1076946E27F}" srcOrd="5" destOrd="0" presId="urn:microsoft.com/office/officeart/2005/8/layout/default"/>
    <dgm:cxn modelId="{E0AAE6CF-AB92-40CE-A5F7-0721AF5886E8}" type="presParOf" srcId="{3FA9DDBB-CD94-4D8E-AEC8-95290524050C}" destId="{BB48F02A-7854-4591-B3DF-C1F48E6A5EC6}" srcOrd="6" destOrd="0" presId="urn:microsoft.com/office/officeart/2005/8/layout/default"/>
    <dgm:cxn modelId="{A9DD0FCF-530F-42B2-AF85-5265DC647924}" type="presParOf" srcId="{3FA9DDBB-CD94-4D8E-AEC8-95290524050C}" destId="{E3E6E25F-58B8-4D9F-A4E8-079B1140CDDF}" srcOrd="7" destOrd="0" presId="urn:microsoft.com/office/officeart/2005/8/layout/default"/>
    <dgm:cxn modelId="{BD4C091D-FE1A-4DE2-B7C0-EE82B23DCE57}" type="presParOf" srcId="{3FA9DDBB-CD94-4D8E-AEC8-95290524050C}" destId="{9C6350C3-B8EE-4C02-B63C-CC4705543620}" srcOrd="8" destOrd="0" presId="urn:microsoft.com/office/officeart/2005/8/layout/default"/>
    <dgm:cxn modelId="{D85E36C8-80E1-483C-91CA-A1F890F33E59}" type="presParOf" srcId="{3FA9DDBB-CD94-4D8E-AEC8-95290524050C}" destId="{841D7942-74BF-4F7D-9058-46438A1E01C0}" srcOrd="9" destOrd="0" presId="urn:microsoft.com/office/officeart/2005/8/layout/default"/>
    <dgm:cxn modelId="{1F01F6D6-C060-4AA1-800E-C66DE8C6DAC8}" type="presParOf" srcId="{3FA9DDBB-CD94-4D8E-AEC8-95290524050C}" destId="{B950C214-9080-4129-9C16-9036ED93B46C}"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444F61-3158-4728-BEAA-067DA8A433DF}"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EE832918-001E-4F8A-A434-37A8DDA350C5}">
      <dgm:prSet/>
      <dgm:spPr/>
      <dgm:t>
        <a:bodyPr/>
        <a:lstStyle/>
        <a:p>
          <a:r>
            <a:rPr lang="en-GB"/>
            <a:t>The menstrual cycle can affect – brain function, cardiovascular, respiratory, metabolic, thermoregulation, aerobic, anaerobic capacity, strength, injury rate, illness. </a:t>
          </a:r>
          <a:endParaRPr lang="en-US"/>
        </a:p>
      </dgm:t>
    </dgm:pt>
    <dgm:pt modelId="{1BD06D96-C862-4128-A7F3-55F89C15903F}" type="parTrans" cxnId="{056C39E4-BCAE-4ED5-8A5C-840C7665F3BC}">
      <dgm:prSet/>
      <dgm:spPr/>
      <dgm:t>
        <a:bodyPr/>
        <a:lstStyle/>
        <a:p>
          <a:endParaRPr lang="en-US"/>
        </a:p>
      </dgm:t>
    </dgm:pt>
    <dgm:pt modelId="{CF7476CA-ABB8-4976-9A0B-D48D57B794DA}" type="sibTrans" cxnId="{056C39E4-BCAE-4ED5-8A5C-840C7665F3BC}">
      <dgm:prSet/>
      <dgm:spPr/>
      <dgm:t>
        <a:bodyPr/>
        <a:lstStyle/>
        <a:p>
          <a:endParaRPr lang="en-US"/>
        </a:p>
      </dgm:t>
    </dgm:pt>
    <dgm:pt modelId="{FB00BE1D-6A34-4E99-90BE-0B9B05D8B0CC}">
      <dgm:prSet/>
      <dgm:spPr/>
      <dgm:t>
        <a:bodyPr/>
        <a:lstStyle/>
        <a:p>
          <a:r>
            <a:rPr lang="en-GB"/>
            <a:t>66% of athletes report training is worse at some point in their menstrual cycle</a:t>
          </a:r>
          <a:endParaRPr lang="en-US"/>
        </a:p>
      </dgm:t>
    </dgm:pt>
    <dgm:pt modelId="{F3330E9A-7602-4564-8142-4929E767F9FC}" type="parTrans" cxnId="{EFF28372-B7D2-44BF-991B-059508C20203}">
      <dgm:prSet/>
      <dgm:spPr/>
      <dgm:t>
        <a:bodyPr/>
        <a:lstStyle/>
        <a:p>
          <a:endParaRPr lang="en-US"/>
        </a:p>
      </dgm:t>
    </dgm:pt>
    <dgm:pt modelId="{30A337DB-E538-42F2-829E-CA65770A622B}" type="sibTrans" cxnId="{EFF28372-B7D2-44BF-991B-059508C20203}">
      <dgm:prSet/>
      <dgm:spPr/>
      <dgm:t>
        <a:bodyPr/>
        <a:lstStyle/>
        <a:p>
          <a:endParaRPr lang="en-US"/>
        </a:p>
      </dgm:t>
    </dgm:pt>
    <dgm:pt modelId="{E6CE58F5-3500-4B78-860F-AEE533F364C9}">
      <dgm:prSet/>
      <dgm:spPr/>
      <dgm:t>
        <a:bodyPr/>
        <a:lstStyle/>
        <a:p>
          <a:r>
            <a:rPr lang="en-GB"/>
            <a:t>Interviews with Welsh athletes – 71% experienced abdominal cramps causing adjustment or missed training! </a:t>
          </a:r>
          <a:endParaRPr lang="en-US"/>
        </a:p>
      </dgm:t>
    </dgm:pt>
    <dgm:pt modelId="{4E7AAA02-2AFE-4095-8C66-068975C0415A}" type="parTrans" cxnId="{5584E118-1809-447B-BE1A-258697A656E4}">
      <dgm:prSet/>
      <dgm:spPr/>
      <dgm:t>
        <a:bodyPr/>
        <a:lstStyle/>
        <a:p>
          <a:endParaRPr lang="en-US"/>
        </a:p>
      </dgm:t>
    </dgm:pt>
    <dgm:pt modelId="{3F4B23C9-1C00-4E98-A5B2-36ECB2FD2B88}" type="sibTrans" cxnId="{5584E118-1809-447B-BE1A-258697A656E4}">
      <dgm:prSet/>
      <dgm:spPr/>
      <dgm:t>
        <a:bodyPr/>
        <a:lstStyle/>
        <a:p>
          <a:endParaRPr lang="en-US"/>
        </a:p>
      </dgm:t>
    </dgm:pt>
    <dgm:pt modelId="{B705F6D9-C3A6-4D66-A830-490BBE49B4E9}">
      <dgm:prSet/>
      <dgm:spPr/>
      <dgm:t>
        <a:bodyPr/>
        <a:lstStyle/>
        <a:p>
          <a:r>
            <a:rPr lang="en-GB"/>
            <a:t>Olympic medal-winning performances have taken place during all phases of the cycle</a:t>
          </a:r>
          <a:endParaRPr lang="en-US"/>
        </a:p>
      </dgm:t>
    </dgm:pt>
    <dgm:pt modelId="{1DF590A6-469A-43D5-8A32-DD3FC721877B}" type="parTrans" cxnId="{C9FA3902-641D-4EB8-AD53-3436B4B817FF}">
      <dgm:prSet/>
      <dgm:spPr/>
      <dgm:t>
        <a:bodyPr/>
        <a:lstStyle/>
        <a:p>
          <a:endParaRPr lang="en-US"/>
        </a:p>
      </dgm:t>
    </dgm:pt>
    <dgm:pt modelId="{EA5AC468-EA07-4BFD-BCBD-2CBB3C0D513A}" type="sibTrans" cxnId="{C9FA3902-641D-4EB8-AD53-3436B4B817FF}">
      <dgm:prSet/>
      <dgm:spPr/>
      <dgm:t>
        <a:bodyPr/>
        <a:lstStyle/>
        <a:p>
          <a:endParaRPr lang="en-US"/>
        </a:p>
      </dgm:t>
    </dgm:pt>
    <dgm:pt modelId="{EA2CAD31-233D-49EB-8BB2-92DDADBAF67C}" type="pres">
      <dgm:prSet presAssocID="{37444F61-3158-4728-BEAA-067DA8A433DF}" presName="matrix" presStyleCnt="0">
        <dgm:presLayoutVars>
          <dgm:chMax val="1"/>
          <dgm:dir/>
          <dgm:resizeHandles val="exact"/>
        </dgm:presLayoutVars>
      </dgm:prSet>
      <dgm:spPr/>
    </dgm:pt>
    <dgm:pt modelId="{7CEF8470-8C87-4FF7-A7A2-641FFFA7D8CB}" type="pres">
      <dgm:prSet presAssocID="{37444F61-3158-4728-BEAA-067DA8A433DF}" presName="diamond" presStyleLbl="bgShp" presStyleIdx="0" presStyleCnt="1"/>
      <dgm:spPr/>
    </dgm:pt>
    <dgm:pt modelId="{FD0F9586-0D5F-43D5-AC25-6F6CFFCA0AEF}" type="pres">
      <dgm:prSet presAssocID="{37444F61-3158-4728-BEAA-067DA8A433DF}" presName="quad1" presStyleLbl="node1" presStyleIdx="0" presStyleCnt="4">
        <dgm:presLayoutVars>
          <dgm:chMax val="0"/>
          <dgm:chPref val="0"/>
          <dgm:bulletEnabled val="1"/>
        </dgm:presLayoutVars>
      </dgm:prSet>
      <dgm:spPr/>
    </dgm:pt>
    <dgm:pt modelId="{EDB362A9-CA1F-478B-B75C-2802B1A80F3D}" type="pres">
      <dgm:prSet presAssocID="{37444F61-3158-4728-BEAA-067DA8A433DF}" presName="quad2" presStyleLbl="node1" presStyleIdx="1" presStyleCnt="4">
        <dgm:presLayoutVars>
          <dgm:chMax val="0"/>
          <dgm:chPref val="0"/>
          <dgm:bulletEnabled val="1"/>
        </dgm:presLayoutVars>
      </dgm:prSet>
      <dgm:spPr/>
    </dgm:pt>
    <dgm:pt modelId="{C6CFEC43-EC1C-4050-B885-0456E9B13E90}" type="pres">
      <dgm:prSet presAssocID="{37444F61-3158-4728-BEAA-067DA8A433DF}" presName="quad3" presStyleLbl="node1" presStyleIdx="2" presStyleCnt="4">
        <dgm:presLayoutVars>
          <dgm:chMax val="0"/>
          <dgm:chPref val="0"/>
          <dgm:bulletEnabled val="1"/>
        </dgm:presLayoutVars>
      </dgm:prSet>
      <dgm:spPr/>
    </dgm:pt>
    <dgm:pt modelId="{FE90E591-D48A-4D7B-BF34-1AB27C112F43}" type="pres">
      <dgm:prSet presAssocID="{37444F61-3158-4728-BEAA-067DA8A433DF}" presName="quad4" presStyleLbl="node1" presStyleIdx="3" presStyleCnt="4">
        <dgm:presLayoutVars>
          <dgm:chMax val="0"/>
          <dgm:chPref val="0"/>
          <dgm:bulletEnabled val="1"/>
        </dgm:presLayoutVars>
      </dgm:prSet>
      <dgm:spPr/>
    </dgm:pt>
  </dgm:ptLst>
  <dgm:cxnLst>
    <dgm:cxn modelId="{C9FA3902-641D-4EB8-AD53-3436B4B817FF}" srcId="{37444F61-3158-4728-BEAA-067DA8A433DF}" destId="{B705F6D9-C3A6-4D66-A830-490BBE49B4E9}" srcOrd="3" destOrd="0" parTransId="{1DF590A6-469A-43D5-8A32-DD3FC721877B}" sibTransId="{EA5AC468-EA07-4BFD-BCBD-2CBB3C0D513A}"/>
    <dgm:cxn modelId="{C648E30B-4E10-498C-AAA2-2F28B67B9BDC}" type="presOf" srcId="{37444F61-3158-4728-BEAA-067DA8A433DF}" destId="{EA2CAD31-233D-49EB-8BB2-92DDADBAF67C}" srcOrd="0" destOrd="0" presId="urn:microsoft.com/office/officeart/2005/8/layout/matrix3"/>
    <dgm:cxn modelId="{5584E118-1809-447B-BE1A-258697A656E4}" srcId="{37444F61-3158-4728-BEAA-067DA8A433DF}" destId="{E6CE58F5-3500-4B78-860F-AEE533F364C9}" srcOrd="2" destOrd="0" parTransId="{4E7AAA02-2AFE-4095-8C66-068975C0415A}" sibTransId="{3F4B23C9-1C00-4E98-A5B2-36ECB2FD2B88}"/>
    <dgm:cxn modelId="{E4581439-A398-4E57-A131-50D87ED96772}" type="presOf" srcId="{EE832918-001E-4F8A-A434-37A8DDA350C5}" destId="{FD0F9586-0D5F-43D5-AC25-6F6CFFCA0AEF}" srcOrd="0" destOrd="0" presId="urn:microsoft.com/office/officeart/2005/8/layout/matrix3"/>
    <dgm:cxn modelId="{EFF28372-B7D2-44BF-991B-059508C20203}" srcId="{37444F61-3158-4728-BEAA-067DA8A433DF}" destId="{FB00BE1D-6A34-4E99-90BE-0B9B05D8B0CC}" srcOrd="1" destOrd="0" parTransId="{F3330E9A-7602-4564-8142-4929E767F9FC}" sibTransId="{30A337DB-E538-42F2-829E-CA65770A622B}"/>
    <dgm:cxn modelId="{620EA675-545E-4479-9158-1228D81A062D}" type="presOf" srcId="{FB00BE1D-6A34-4E99-90BE-0B9B05D8B0CC}" destId="{EDB362A9-CA1F-478B-B75C-2802B1A80F3D}" srcOrd="0" destOrd="0" presId="urn:microsoft.com/office/officeart/2005/8/layout/matrix3"/>
    <dgm:cxn modelId="{056C39E4-BCAE-4ED5-8A5C-840C7665F3BC}" srcId="{37444F61-3158-4728-BEAA-067DA8A433DF}" destId="{EE832918-001E-4F8A-A434-37A8DDA350C5}" srcOrd="0" destOrd="0" parTransId="{1BD06D96-C862-4128-A7F3-55F89C15903F}" sibTransId="{CF7476CA-ABB8-4976-9A0B-D48D57B794DA}"/>
    <dgm:cxn modelId="{E10E8CE6-895D-4C5D-9A0D-FD5883208D5D}" type="presOf" srcId="{E6CE58F5-3500-4B78-860F-AEE533F364C9}" destId="{C6CFEC43-EC1C-4050-B885-0456E9B13E90}" srcOrd="0" destOrd="0" presId="urn:microsoft.com/office/officeart/2005/8/layout/matrix3"/>
    <dgm:cxn modelId="{DC604DFC-9F7A-49F2-8AD8-00D786DBF920}" type="presOf" srcId="{B705F6D9-C3A6-4D66-A830-490BBE49B4E9}" destId="{FE90E591-D48A-4D7B-BF34-1AB27C112F43}" srcOrd="0" destOrd="0" presId="urn:microsoft.com/office/officeart/2005/8/layout/matrix3"/>
    <dgm:cxn modelId="{8B89C4B1-5A7E-4AE8-83B6-ED3EA2A4617E}" type="presParOf" srcId="{EA2CAD31-233D-49EB-8BB2-92DDADBAF67C}" destId="{7CEF8470-8C87-4FF7-A7A2-641FFFA7D8CB}" srcOrd="0" destOrd="0" presId="urn:microsoft.com/office/officeart/2005/8/layout/matrix3"/>
    <dgm:cxn modelId="{88E0FCC4-2B02-48B4-BC7B-BF0FE82A3CD4}" type="presParOf" srcId="{EA2CAD31-233D-49EB-8BB2-92DDADBAF67C}" destId="{FD0F9586-0D5F-43D5-AC25-6F6CFFCA0AEF}" srcOrd="1" destOrd="0" presId="urn:microsoft.com/office/officeart/2005/8/layout/matrix3"/>
    <dgm:cxn modelId="{3F8682D5-769D-4B25-B195-2C85F522B0EF}" type="presParOf" srcId="{EA2CAD31-233D-49EB-8BB2-92DDADBAF67C}" destId="{EDB362A9-CA1F-478B-B75C-2802B1A80F3D}" srcOrd="2" destOrd="0" presId="urn:microsoft.com/office/officeart/2005/8/layout/matrix3"/>
    <dgm:cxn modelId="{20EAC3E3-EAD0-459F-883B-59BE246C1BFB}" type="presParOf" srcId="{EA2CAD31-233D-49EB-8BB2-92DDADBAF67C}" destId="{C6CFEC43-EC1C-4050-B885-0456E9B13E90}" srcOrd="3" destOrd="0" presId="urn:microsoft.com/office/officeart/2005/8/layout/matrix3"/>
    <dgm:cxn modelId="{60DE306A-9EED-4A1E-960B-AC6D79F2A9CE}" type="presParOf" srcId="{EA2CAD31-233D-49EB-8BB2-92DDADBAF67C}" destId="{FE90E591-D48A-4D7B-BF34-1AB27C112F43}"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FCF924-7A03-439D-818E-C3E62EA8467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8A3A9FC-90E0-49A8-9CC3-45B04420DB76}">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ea typeface="+mn-lt"/>
              <a:cs typeface="+mn-lt"/>
            </a:rPr>
            <a:t>As a junior athlete I had regular periods throughout. Started at 13. </a:t>
          </a:r>
        </a:p>
        <a:p>
          <a:pPr marL="0" lvl="0" defTabSz="933450">
            <a:lnSpc>
              <a:spcPct val="90000"/>
            </a:lnSpc>
            <a:spcBef>
              <a:spcPct val="0"/>
            </a:spcBef>
            <a:spcAft>
              <a:spcPct val="35000"/>
            </a:spcAft>
            <a:buNone/>
          </a:pPr>
          <a:endParaRPr lang="en-US"/>
        </a:p>
      </dgm:t>
    </dgm:pt>
    <dgm:pt modelId="{369C76DC-2BEB-4ABB-9768-958A51365B2A}" type="parTrans" cxnId="{73FECF56-F550-473F-A878-33F3E7C530FC}">
      <dgm:prSet/>
      <dgm:spPr/>
      <dgm:t>
        <a:bodyPr/>
        <a:lstStyle/>
        <a:p>
          <a:endParaRPr lang="en-US"/>
        </a:p>
      </dgm:t>
    </dgm:pt>
    <dgm:pt modelId="{DB1CCAC3-DC1F-40EC-8637-B7F664B1DFA3}" type="sibTrans" cxnId="{73FECF56-F550-473F-A878-33F3E7C530FC}">
      <dgm:prSet/>
      <dgm:spPr/>
      <dgm:t>
        <a:bodyPr/>
        <a:lstStyle/>
        <a:p>
          <a:endParaRPr lang="en-US"/>
        </a:p>
      </dgm:t>
    </dgm:pt>
    <dgm:pt modelId="{EDF4AC97-5822-466F-A50D-E3475168E77B}">
      <dgm:prSet/>
      <dgm:spPr/>
      <dgm:t>
        <a:bodyPr/>
        <a:lstStyle/>
        <a:p>
          <a:r>
            <a:rPr lang="en-GB">
              <a:ea typeface="+mn-lt"/>
              <a:cs typeface="+mn-lt"/>
            </a:rPr>
            <a:t>One experience I remember as an U20 athlete I had my period the night before and due to bad period pain I had no sleep. </a:t>
          </a:r>
        </a:p>
      </dgm:t>
    </dgm:pt>
    <dgm:pt modelId="{0E9E545E-A5BE-4D63-BB0B-42500385727B}" type="parTrans" cxnId="{9D47CF5A-C5B0-4855-AD1D-8A3EB52D4B18}">
      <dgm:prSet/>
      <dgm:spPr/>
      <dgm:t>
        <a:bodyPr/>
        <a:lstStyle/>
        <a:p>
          <a:endParaRPr lang="en-GB"/>
        </a:p>
      </dgm:t>
    </dgm:pt>
    <dgm:pt modelId="{9044C155-F27E-4B57-AB6E-392BB01E7495}" type="sibTrans" cxnId="{9D47CF5A-C5B0-4855-AD1D-8A3EB52D4B18}">
      <dgm:prSet/>
      <dgm:spPr/>
      <dgm:t>
        <a:bodyPr/>
        <a:lstStyle/>
        <a:p>
          <a:endParaRPr lang="en-GB"/>
        </a:p>
      </dgm:t>
    </dgm:pt>
    <dgm:pt modelId="{DE5E7E13-C58C-4A23-95B0-2B0D143B7DC7}">
      <dgm:prSet/>
      <dgm:spPr/>
      <dgm:t>
        <a:bodyPr/>
        <a:lstStyle/>
        <a:p>
          <a:r>
            <a:rPr lang="en-GB">
              <a:ea typeface="+mn-lt"/>
              <a:cs typeface="+mn-lt"/>
            </a:rPr>
            <a:t>Subsequently the next day when I raced over 800m I had a really poor race and under performed massively compared to my potential. </a:t>
          </a:r>
        </a:p>
      </dgm:t>
    </dgm:pt>
    <dgm:pt modelId="{6A456997-FBA1-44D6-82E3-5D9F38AA8A22}" type="parTrans" cxnId="{E5A9B827-FB36-4257-8BD8-DA37B4B38FF9}">
      <dgm:prSet/>
      <dgm:spPr/>
      <dgm:t>
        <a:bodyPr/>
        <a:lstStyle/>
        <a:p>
          <a:endParaRPr lang="en-GB"/>
        </a:p>
      </dgm:t>
    </dgm:pt>
    <dgm:pt modelId="{E27DC776-EE26-4856-92BD-13D5F20065BE}" type="sibTrans" cxnId="{E5A9B827-FB36-4257-8BD8-DA37B4B38FF9}">
      <dgm:prSet/>
      <dgm:spPr/>
      <dgm:t>
        <a:bodyPr/>
        <a:lstStyle/>
        <a:p>
          <a:endParaRPr lang="en-GB"/>
        </a:p>
      </dgm:t>
    </dgm:pt>
    <dgm:pt modelId="{D511AEDA-0F58-411E-B961-CDB00CC37ADC}">
      <dgm:prSet/>
      <dgm:spPr/>
      <dgm:t>
        <a:bodyPr/>
        <a:lstStyle/>
        <a:p>
          <a:r>
            <a:rPr lang="en-GB">
              <a:ea typeface="+mn-lt"/>
              <a:cs typeface="+mn-lt"/>
            </a:rPr>
            <a:t>This created a huge dent to my confidence and being honest I was unable to move on from this. I was 18 and I felt I let a lot of people down. Subsequently I had one more year in the sport and I then I stopped competing for about 10 years </a:t>
          </a:r>
          <a:endParaRPr lang="en-GB">
            <a:cs typeface="Calibri"/>
          </a:endParaRPr>
        </a:p>
      </dgm:t>
    </dgm:pt>
    <dgm:pt modelId="{CAF13602-368C-4CED-9F55-C15E3AB6E6AD}" type="parTrans" cxnId="{6253A7FC-5B58-4700-951E-73800605A614}">
      <dgm:prSet/>
      <dgm:spPr/>
      <dgm:t>
        <a:bodyPr/>
        <a:lstStyle/>
        <a:p>
          <a:endParaRPr lang="en-GB"/>
        </a:p>
      </dgm:t>
    </dgm:pt>
    <dgm:pt modelId="{0987B63C-6D64-4493-B410-2AB2425B6D92}" type="sibTrans" cxnId="{6253A7FC-5B58-4700-951E-73800605A614}">
      <dgm:prSet/>
      <dgm:spPr/>
      <dgm:t>
        <a:bodyPr/>
        <a:lstStyle/>
        <a:p>
          <a:endParaRPr lang="en-GB"/>
        </a:p>
      </dgm:t>
    </dgm:pt>
    <dgm:pt modelId="{3B993A35-802E-4B6F-8467-1523DEB42ADC}" type="pres">
      <dgm:prSet presAssocID="{90FCF924-7A03-439D-818E-C3E62EA84672}" presName="linear" presStyleCnt="0">
        <dgm:presLayoutVars>
          <dgm:animLvl val="lvl"/>
          <dgm:resizeHandles val="exact"/>
        </dgm:presLayoutVars>
      </dgm:prSet>
      <dgm:spPr/>
    </dgm:pt>
    <dgm:pt modelId="{BD0C3EE4-8CA5-49F4-878B-6D881BCE78B5}" type="pres">
      <dgm:prSet presAssocID="{08A3A9FC-90E0-49A8-9CC3-45B04420DB76}" presName="parentText" presStyleLbl="node1" presStyleIdx="0" presStyleCnt="4">
        <dgm:presLayoutVars>
          <dgm:chMax val="0"/>
          <dgm:bulletEnabled val="1"/>
        </dgm:presLayoutVars>
      </dgm:prSet>
      <dgm:spPr/>
    </dgm:pt>
    <dgm:pt modelId="{EE226A9E-173E-40B0-8C7F-4E1BC2839139}" type="pres">
      <dgm:prSet presAssocID="{DB1CCAC3-DC1F-40EC-8637-B7F664B1DFA3}" presName="spacer" presStyleCnt="0"/>
      <dgm:spPr/>
    </dgm:pt>
    <dgm:pt modelId="{74AF3C1A-BAF6-480F-B666-380E69FFECBA}" type="pres">
      <dgm:prSet presAssocID="{EDF4AC97-5822-466F-A50D-E3475168E77B}" presName="parentText" presStyleLbl="node1" presStyleIdx="1" presStyleCnt="4">
        <dgm:presLayoutVars>
          <dgm:chMax val="0"/>
          <dgm:bulletEnabled val="1"/>
        </dgm:presLayoutVars>
      </dgm:prSet>
      <dgm:spPr/>
    </dgm:pt>
    <dgm:pt modelId="{BDDD4345-BA51-44B9-9503-4ECC65FED5AD}" type="pres">
      <dgm:prSet presAssocID="{9044C155-F27E-4B57-AB6E-392BB01E7495}" presName="spacer" presStyleCnt="0"/>
      <dgm:spPr/>
    </dgm:pt>
    <dgm:pt modelId="{162DCC72-881D-4288-AC89-D521416F32B8}" type="pres">
      <dgm:prSet presAssocID="{DE5E7E13-C58C-4A23-95B0-2B0D143B7DC7}" presName="parentText" presStyleLbl="node1" presStyleIdx="2" presStyleCnt="4">
        <dgm:presLayoutVars>
          <dgm:chMax val="0"/>
          <dgm:bulletEnabled val="1"/>
        </dgm:presLayoutVars>
      </dgm:prSet>
      <dgm:spPr/>
    </dgm:pt>
    <dgm:pt modelId="{1EC9C1F6-35A7-465F-BC9A-2B00F5DAA5B0}" type="pres">
      <dgm:prSet presAssocID="{E27DC776-EE26-4856-92BD-13D5F20065BE}" presName="spacer" presStyleCnt="0"/>
      <dgm:spPr/>
    </dgm:pt>
    <dgm:pt modelId="{E37381DD-1504-411A-962A-6A2CF2E46FE1}" type="pres">
      <dgm:prSet presAssocID="{D511AEDA-0F58-411E-B961-CDB00CC37ADC}" presName="parentText" presStyleLbl="node1" presStyleIdx="3" presStyleCnt="4">
        <dgm:presLayoutVars>
          <dgm:chMax val="0"/>
          <dgm:bulletEnabled val="1"/>
        </dgm:presLayoutVars>
      </dgm:prSet>
      <dgm:spPr/>
    </dgm:pt>
  </dgm:ptLst>
  <dgm:cxnLst>
    <dgm:cxn modelId="{E5A9B827-FB36-4257-8BD8-DA37B4B38FF9}" srcId="{90FCF924-7A03-439D-818E-C3E62EA84672}" destId="{DE5E7E13-C58C-4A23-95B0-2B0D143B7DC7}" srcOrd="2" destOrd="0" parTransId="{6A456997-FBA1-44D6-82E3-5D9F38AA8A22}" sibTransId="{E27DC776-EE26-4856-92BD-13D5F20065BE}"/>
    <dgm:cxn modelId="{7B2D0840-4DCD-4EEF-BBD5-8432AE959E62}" type="presOf" srcId="{DE5E7E13-C58C-4A23-95B0-2B0D143B7DC7}" destId="{162DCC72-881D-4288-AC89-D521416F32B8}" srcOrd="0" destOrd="0" presId="urn:microsoft.com/office/officeart/2005/8/layout/vList2"/>
    <dgm:cxn modelId="{73FECF56-F550-473F-A878-33F3E7C530FC}" srcId="{90FCF924-7A03-439D-818E-C3E62EA84672}" destId="{08A3A9FC-90E0-49A8-9CC3-45B04420DB76}" srcOrd="0" destOrd="0" parTransId="{369C76DC-2BEB-4ABB-9768-958A51365B2A}" sibTransId="{DB1CCAC3-DC1F-40EC-8637-B7F664B1DFA3}"/>
    <dgm:cxn modelId="{C9C9E159-82EA-4D16-8778-2133C900CF5A}" type="presOf" srcId="{EDF4AC97-5822-466F-A50D-E3475168E77B}" destId="{74AF3C1A-BAF6-480F-B666-380E69FFECBA}" srcOrd="0" destOrd="0" presId="urn:microsoft.com/office/officeart/2005/8/layout/vList2"/>
    <dgm:cxn modelId="{9D47CF5A-C5B0-4855-AD1D-8A3EB52D4B18}" srcId="{90FCF924-7A03-439D-818E-C3E62EA84672}" destId="{EDF4AC97-5822-466F-A50D-E3475168E77B}" srcOrd="1" destOrd="0" parTransId="{0E9E545E-A5BE-4D63-BB0B-42500385727B}" sibTransId="{9044C155-F27E-4B57-AB6E-392BB01E7495}"/>
    <dgm:cxn modelId="{D0CAD582-272C-46A6-80E0-A93CAD4CB5A4}" type="presOf" srcId="{90FCF924-7A03-439D-818E-C3E62EA84672}" destId="{3B993A35-802E-4B6F-8467-1523DEB42ADC}" srcOrd="0" destOrd="0" presId="urn:microsoft.com/office/officeart/2005/8/layout/vList2"/>
    <dgm:cxn modelId="{E9D16A98-7F3C-4EB0-9D94-D1BF9338D859}" type="presOf" srcId="{08A3A9FC-90E0-49A8-9CC3-45B04420DB76}" destId="{BD0C3EE4-8CA5-49F4-878B-6D881BCE78B5}" srcOrd="0" destOrd="0" presId="urn:microsoft.com/office/officeart/2005/8/layout/vList2"/>
    <dgm:cxn modelId="{4865099C-6D67-4F0F-ACD9-80065317F5AE}" type="presOf" srcId="{D511AEDA-0F58-411E-B961-CDB00CC37ADC}" destId="{E37381DD-1504-411A-962A-6A2CF2E46FE1}" srcOrd="0" destOrd="0" presId="urn:microsoft.com/office/officeart/2005/8/layout/vList2"/>
    <dgm:cxn modelId="{6253A7FC-5B58-4700-951E-73800605A614}" srcId="{90FCF924-7A03-439D-818E-C3E62EA84672}" destId="{D511AEDA-0F58-411E-B961-CDB00CC37ADC}" srcOrd="3" destOrd="0" parTransId="{CAF13602-368C-4CED-9F55-C15E3AB6E6AD}" sibTransId="{0987B63C-6D64-4493-B410-2AB2425B6D92}"/>
    <dgm:cxn modelId="{B0FA49DF-AFD5-4FEC-9DDE-A785A1F3B367}" type="presParOf" srcId="{3B993A35-802E-4B6F-8467-1523DEB42ADC}" destId="{BD0C3EE4-8CA5-49F4-878B-6D881BCE78B5}" srcOrd="0" destOrd="0" presId="urn:microsoft.com/office/officeart/2005/8/layout/vList2"/>
    <dgm:cxn modelId="{763D4E16-BA17-4318-8003-A040C441508D}" type="presParOf" srcId="{3B993A35-802E-4B6F-8467-1523DEB42ADC}" destId="{EE226A9E-173E-40B0-8C7F-4E1BC2839139}" srcOrd="1" destOrd="0" presId="urn:microsoft.com/office/officeart/2005/8/layout/vList2"/>
    <dgm:cxn modelId="{9350BB14-B796-4E38-B309-E42E860B4A23}" type="presParOf" srcId="{3B993A35-802E-4B6F-8467-1523DEB42ADC}" destId="{74AF3C1A-BAF6-480F-B666-380E69FFECBA}" srcOrd="2" destOrd="0" presId="urn:microsoft.com/office/officeart/2005/8/layout/vList2"/>
    <dgm:cxn modelId="{A64478F1-E2B1-4BAC-859D-A2692A78E907}" type="presParOf" srcId="{3B993A35-802E-4B6F-8467-1523DEB42ADC}" destId="{BDDD4345-BA51-44B9-9503-4ECC65FED5AD}" srcOrd="3" destOrd="0" presId="urn:microsoft.com/office/officeart/2005/8/layout/vList2"/>
    <dgm:cxn modelId="{1F827259-A523-423C-9C4C-6B047FF41DF9}" type="presParOf" srcId="{3B993A35-802E-4B6F-8467-1523DEB42ADC}" destId="{162DCC72-881D-4288-AC89-D521416F32B8}" srcOrd="4" destOrd="0" presId="urn:microsoft.com/office/officeart/2005/8/layout/vList2"/>
    <dgm:cxn modelId="{54BDDA5A-61C8-449A-99BF-CE553ECDB1E9}" type="presParOf" srcId="{3B993A35-802E-4B6F-8467-1523DEB42ADC}" destId="{1EC9C1F6-35A7-465F-BC9A-2B00F5DAA5B0}" srcOrd="5" destOrd="0" presId="urn:microsoft.com/office/officeart/2005/8/layout/vList2"/>
    <dgm:cxn modelId="{C56E167E-38B7-48B0-BCBD-476AA2DBEAB1}" type="presParOf" srcId="{3B993A35-802E-4B6F-8467-1523DEB42ADC}" destId="{E37381DD-1504-411A-962A-6A2CF2E46FE1}"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519974-AF3F-2F4C-9ACC-AE25478A6B44}" type="doc">
      <dgm:prSet loTypeId="urn:microsoft.com/office/officeart/2005/8/layout/process4" loCatId="" qsTypeId="urn:microsoft.com/office/officeart/2005/8/quickstyle/simple1" qsCatId="simple" csTypeId="urn:microsoft.com/office/officeart/2005/8/colors/accent0_3" csCatId="mainScheme" phldr="1"/>
      <dgm:spPr/>
      <dgm:t>
        <a:bodyPr/>
        <a:lstStyle/>
        <a:p>
          <a:endParaRPr lang="en-GB"/>
        </a:p>
      </dgm:t>
    </dgm:pt>
    <dgm:pt modelId="{C7D47C6E-61D0-2048-8070-8627D09B88CC}">
      <dgm:prSet phldrT="[Text]"/>
      <dgm:spPr/>
      <dgm:t>
        <a:bodyPr/>
        <a:lstStyle/>
        <a:p>
          <a:r>
            <a:rPr lang="en-GB"/>
            <a:t>By bringing menstruation out into the open, you’re letting others know that it’s okay to discuss. </a:t>
          </a:r>
        </a:p>
      </dgm:t>
    </dgm:pt>
    <dgm:pt modelId="{0BE0A9EC-4250-D94A-B083-ED5BE8BDE39C}" type="parTrans" cxnId="{36D5D591-F298-2A40-BDF4-41358C5058C6}">
      <dgm:prSet/>
      <dgm:spPr/>
      <dgm:t>
        <a:bodyPr/>
        <a:lstStyle/>
        <a:p>
          <a:endParaRPr lang="en-GB"/>
        </a:p>
      </dgm:t>
    </dgm:pt>
    <dgm:pt modelId="{78A7C138-500A-C546-9FA2-28E7FEA59946}" type="sibTrans" cxnId="{36D5D591-F298-2A40-BDF4-41358C5058C6}">
      <dgm:prSet/>
      <dgm:spPr/>
      <dgm:t>
        <a:bodyPr/>
        <a:lstStyle/>
        <a:p>
          <a:endParaRPr lang="en-GB"/>
        </a:p>
      </dgm:t>
    </dgm:pt>
    <dgm:pt modelId="{D6A3FDEA-F1B2-9944-9AD2-A964D3B91D21}">
      <dgm:prSet phldrT="[Text]"/>
      <dgm:spPr/>
      <dgm:t>
        <a:bodyPr/>
        <a:lstStyle/>
        <a:p>
          <a:r>
            <a:rPr lang="en-GB"/>
            <a:t>Properly naming and talking about menstruation (without using euphemisms). It can be awkward at first, but the more you do it, the more comfortable you’ll be</a:t>
          </a:r>
        </a:p>
      </dgm:t>
    </dgm:pt>
    <dgm:pt modelId="{274B6D00-AE3C-4849-9304-891E2F15EDCC}" type="parTrans" cxnId="{49518A70-3B38-834D-A285-5FDC5CA9826D}">
      <dgm:prSet/>
      <dgm:spPr/>
      <dgm:t>
        <a:bodyPr/>
        <a:lstStyle/>
        <a:p>
          <a:endParaRPr lang="en-GB"/>
        </a:p>
      </dgm:t>
    </dgm:pt>
    <dgm:pt modelId="{DF535591-D13C-5546-A686-10B63321A601}" type="sibTrans" cxnId="{49518A70-3B38-834D-A285-5FDC5CA9826D}">
      <dgm:prSet/>
      <dgm:spPr/>
      <dgm:t>
        <a:bodyPr/>
        <a:lstStyle/>
        <a:p>
          <a:endParaRPr lang="en-GB"/>
        </a:p>
      </dgm:t>
    </dgm:pt>
    <dgm:pt modelId="{98E732E7-E306-6B42-9086-5B0ED229D550}">
      <dgm:prSet phldrT="[Text]"/>
      <dgm:spPr/>
      <dgm:t>
        <a:bodyPr/>
        <a:lstStyle/>
        <a:p>
          <a:r>
            <a:rPr lang="en-GB"/>
            <a:t>Know your athlete and your athlete to have self-awareness. The link, having conversations to share observations and experiences to manage training and performance</a:t>
          </a:r>
        </a:p>
      </dgm:t>
    </dgm:pt>
    <dgm:pt modelId="{64F78A9A-BA0D-454F-8BD6-C50F34018122}" type="parTrans" cxnId="{449B4FE9-45FD-5844-B8E1-F3651C501490}">
      <dgm:prSet/>
      <dgm:spPr/>
      <dgm:t>
        <a:bodyPr/>
        <a:lstStyle/>
        <a:p>
          <a:endParaRPr lang="en-GB"/>
        </a:p>
      </dgm:t>
    </dgm:pt>
    <dgm:pt modelId="{BBD93B3A-AEF9-FF47-AE8C-D644DC08A11B}" type="sibTrans" cxnId="{449B4FE9-45FD-5844-B8E1-F3651C501490}">
      <dgm:prSet/>
      <dgm:spPr/>
      <dgm:t>
        <a:bodyPr/>
        <a:lstStyle/>
        <a:p>
          <a:endParaRPr lang="en-GB"/>
        </a:p>
      </dgm:t>
    </dgm:pt>
    <dgm:pt modelId="{6B6C9894-A9DF-9A45-8637-9D470FEF837A}" type="pres">
      <dgm:prSet presAssocID="{A3519974-AF3F-2F4C-9ACC-AE25478A6B44}" presName="Name0" presStyleCnt="0">
        <dgm:presLayoutVars>
          <dgm:dir/>
          <dgm:animLvl val="lvl"/>
          <dgm:resizeHandles val="exact"/>
        </dgm:presLayoutVars>
      </dgm:prSet>
      <dgm:spPr/>
    </dgm:pt>
    <dgm:pt modelId="{C7017219-71E7-1F4E-A7F0-7D64F594024F}" type="pres">
      <dgm:prSet presAssocID="{98E732E7-E306-6B42-9086-5B0ED229D550}" presName="boxAndChildren" presStyleCnt="0"/>
      <dgm:spPr/>
    </dgm:pt>
    <dgm:pt modelId="{D7074DD8-EEFD-244A-AB11-4E50BFF5C03F}" type="pres">
      <dgm:prSet presAssocID="{98E732E7-E306-6B42-9086-5B0ED229D550}" presName="parentTextBox" presStyleLbl="node1" presStyleIdx="0" presStyleCnt="3"/>
      <dgm:spPr/>
    </dgm:pt>
    <dgm:pt modelId="{B721C44D-D749-F147-BBE8-F1DA03BD5A5B}" type="pres">
      <dgm:prSet presAssocID="{DF535591-D13C-5546-A686-10B63321A601}" presName="sp" presStyleCnt="0"/>
      <dgm:spPr/>
    </dgm:pt>
    <dgm:pt modelId="{58CBD726-11EB-9946-AD01-A35FAEE6D616}" type="pres">
      <dgm:prSet presAssocID="{D6A3FDEA-F1B2-9944-9AD2-A964D3B91D21}" presName="arrowAndChildren" presStyleCnt="0"/>
      <dgm:spPr/>
    </dgm:pt>
    <dgm:pt modelId="{200C6EA1-59D6-B04C-A783-8105D08C9983}" type="pres">
      <dgm:prSet presAssocID="{D6A3FDEA-F1B2-9944-9AD2-A964D3B91D21}" presName="parentTextArrow" presStyleLbl="node1" presStyleIdx="1" presStyleCnt="3"/>
      <dgm:spPr/>
    </dgm:pt>
    <dgm:pt modelId="{F111A616-6DC4-EA44-95C1-53257AD55FC4}" type="pres">
      <dgm:prSet presAssocID="{78A7C138-500A-C546-9FA2-28E7FEA59946}" presName="sp" presStyleCnt="0"/>
      <dgm:spPr/>
    </dgm:pt>
    <dgm:pt modelId="{2F7E3BDD-DEF7-6441-BFE5-ECE81825FA32}" type="pres">
      <dgm:prSet presAssocID="{C7D47C6E-61D0-2048-8070-8627D09B88CC}" presName="arrowAndChildren" presStyleCnt="0"/>
      <dgm:spPr/>
    </dgm:pt>
    <dgm:pt modelId="{5CDB0848-F708-FB48-BB4B-C6F3C241FFB6}" type="pres">
      <dgm:prSet presAssocID="{C7D47C6E-61D0-2048-8070-8627D09B88CC}" presName="parentTextArrow" presStyleLbl="node1" presStyleIdx="2" presStyleCnt="3" custLinFactNeighborY="-2476"/>
      <dgm:spPr/>
    </dgm:pt>
  </dgm:ptLst>
  <dgm:cxnLst>
    <dgm:cxn modelId="{5F593A28-6994-1D4A-9E21-589DEE5F70B0}" type="presOf" srcId="{98E732E7-E306-6B42-9086-5B0ED229D550}" destId="{D7074DD8-EEFD-244A-AB11-4E50BFF5C03F}" srcOrd="0" destOrd="0" presId="urn:microsoft.com/office/officeart/2005/8/layout/process4"/>
    <dgm:cxn modelId="{49518A70-3B38-834D-A285-5FDC5CA9826D}" srcId="{A3519974-AF3F-2F4C-9ACC-AE25478A6B44}" destId="{D6A3FDEA-F1B2-9944-9AD2-A964D3B91D21}" srcOrd="1" destOrd="0" parTransId="{274B6D00-AE3C-4849-9304-891E2F15EDCC}" sibTransId="{DF535591-D13C-5546-A686-10B63321A601}"/>
    <dgm:cxn modelId="{E041C187-1F41-794C-921A-CD1713D64229}" type="presOf" srcId="{D6A3FDEA-F1B2-9944-9AD2-A964D3B91D21}" destId="{200C6EA1-59D6-B04C-A783-8105D08C9983}" srcOrd="0" destOrd="0" presId="urn:microsoft.com/office/officeart/2005/8/layout/process4"/>
    <dgm:cxn modelId="{36D5D591-F298-2A40-BDF4-41358C5058C6}" srcId="{A3519974-AF3F-2F4C-9ACC-AE25478A6B44}" destId="{C7D47C6E-61D0-2048-8070-8627D09B88CC}" srcOrd="0" destOrd="0" parTransId="{0BE0A9EC-4250-D94A-B083-ED5BE8BDE39C}" sibTransId="{78A7C138-500A-C546-9FA2-28E7FEA59946}"/>
    <dgm:cxn modelId="{78F63D9D-2BF4-254F-B16F-CB6B63E80F5F}" type="presOf" srcId="{C7D47C6E-61D0-2048-8070-8627D09B88CC}" destId="{5CDB0848-F708-FB48-BB4B-C6F3C241FFB6}" srcOrd="0" destOrd="0" presId="urn:microsoft.com/office/officeart/2005/8/layout/process4"/>
    <dgm:cxn modelId="{5CAB85C0-AA32-7E43-97B8-7078B9C3C528}" type="presOf" srcId="{A3519974-AF3F-2F4C-9ACC-AE25478A6B44}" destId="{6B6C9894-A9DF-9A45-8637-9D470FEF837A}" srcOrd="0" destOrd="0" presId="urn:microsoft.com/office/officeart/2005/8/layout/process4"/>
    <dgm:cxn modelId="{449B4FE9-45FD-5844-B8E1-F3651C501490}" srcId="{A3519974-AF3F-2F4C-9ACC-AE25478A6B44}" destId="{98E732E7-E306-6B42-9086-5B0ED229D550}" srcOrd="2" destOrd="0" parTransId="{64F78A9A-BA0D-454F-8BD6-C50F34018122}" sibTransId="{BBD93B3A-AEF9-FF47-AE8C-D644DC08A11B}"/>
    <dgm:cxn modelId="{54053530-2A00-9549-A368-287CD12FBA7C}" type="presParOf" srcId="{6B6C9894-A9DF-9A45-8637-9D470FEF837A}" destId="{C7017219-71E7-1F4E-A7F0-7D64F594024F}" srcOrd="0" destOrd="0" presId="urn:microsoft.com/office/officeart/2005/8/layout/process4"/>
    <dgm:cxn modelId="{8FD4566D-0A0C-8946-BD57-398345DF2B96}" type="presParOf" srcId="{C7017219-71E7-1F4E-A7F0-7D64F594024F}" destId="{D7074DD8-EEFD-244A-AB11-4E50BFF5C03F}" srcOrd="0" destOrd="0" presId="urn:microsoft.com/office/officeart/2005/8/layout/process4"/>
    <dgm:cxn modelId="{C69C673A-1B13-4C42-B5EB-1902CDF7E3D2}" type="presParOf" srcId="{6B6C9894-A9DF-9A45-8637-9D470FEF837A}" destId="{B721C44D-D749-F147-BBE8-F1DA03BD5A5B}" srcOrd="1" destOrd="0" presId="urn:microsoft.com/office/officeart/2005/8/layout/process4"/>
    <dgm:cxn modelId="{0F8663C0-63DA-2443-AD65-D8A64024EEBB}" type="presParOf" srcId="{6B6C9894-A9DF-9A45-8637-9D470FEF837A}" destId="{58CBD726-11EB-9946-AD01-A35FAEE6D616}" srcOrd="2" destOrd="0" presId="urn:microsoft.com/office/officeart/2005/8/layout/process4"/>
    <dgm:cxn modelId="{D7724894-1686-3F4B-A07D-1E49ED13E402}" type="presParOf" srcId="{58CBD726-11EB-9946-AD01-A35FAEE6D616}" destId="{200C6EA1-59D6-B04C-A783-8105D08C9983}" srcOrd="0" destOrd="0" presId="urn:microsoft.com/office/officeart/2005/8/layout/process4"/>
    <dgm:cxn modelId="{C6CAC0F0-E85E-ED46-9360-C3A51A20042D}" type="presParOf" srcId="{6B6C9894-A9DF-9A45-8637-9D470FEF837A}" destId="{F111A616-6DC4-EA44-95C1-53257AD55FC4}" srcOrd="3" destOrd="0" presId="urn:microsoft.com/office/officeart/2005/8/layout/process4"/>
    <dgm:cxn modelId="{A23EFC3F-AD2C-6C42-A682-9206BFF97979}" type="presParOf" srcId="{6B6C9894-A9DF-9A45-8637-9D470FEF837A}" destId="{2F7E3BDD-DEF7-6441-BFE5-ECE81825FA32}" srcOrd="4" destOrd="0" presId="urn:microsoft.com/office/officeart/2005/8/layout/process4"/>
    <dgm:cxn modelId="{AA9AF820-144A-5E4D-A4FC-B2E3A5716202}" type="presParOf" srcId="{2F7E3BDD-DEF7-6441-BFE5-ECE81825FA32}" destId="{5CDB0848-F708-FB48-BB4B-C6F3C241FFB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B9812F-171C-4129-AE38-4379A3A8119B}" type="doc">
      <dgm:prSet loTypeId="urn:microsoft.com/office/officeart/2018/5/layout/IconLeafLabelList" loCatId="icon" qsTypeId="urn:microsoft.com/office/officeart/2005/8/quickstyle/simple1" qsCatId="simple" csTypeId="urn:microsoft.com/office/officeart/2018/5/colors/Iconchunking_neutralicon_colorful5" csCatId="colorful" phldr="1"/>
      <dgm:spPr/>
      <dgm:t>
        <a:bodyPr/>
        <a:lstStyle/>
        <a:p>
          <a:endParaRPr lang="en-US"/>
        </a:p>
      </dgm:t>
    </dgm:pt>
    <dgm:pt modelId="{DDA11B2B-0614-4AB7-AF43-2D12D4048E0C}">
      <dgm:prSet/>
      <dgm:spPr/>
      <dgm:t>
        <a:bodyPr/>
        <a:lstStyle/>
        <a:p>
          <a:pPr>
            <a:lnSpc>
              <a:spcPct val="100000"/>
            </a:lnSpc>
            <a:defRPr cap="all"/>
          </a:pPr>
          <a:r>
            <a:rPr lang="en-US" b="1"/>
            <a:t>Clarity</a:t>
          </a:r>
          <a:r>
            <a:rPr lang="en-US"/>
            <a:t> – Clear message, sharing an observation</a:t>
          </a:r>
        </a:p>
      </dgm:t>
    </dgm:pt>
    <dgm:pt modelId="{CE70AF25-1472-48ED-A0BB-3CD4E1619B99}" type="parTrans" cxnId="{0BD55D7C-7838-48AA-BB08-6677544F1511}">
      <dgm:prSet/>
      <dgm:spPr/>
      <dgm:t>
        <a:bodyPr/>
        <a:lstStyle/>
        <a:p>
          <a:endParaRPr lang="en-US"/>
        </a:p>
      </dgm:t>
    </dgm:pt>
    <dgm:pt modelId="{5867FD03-940B-46CB-82BA-F89767CC7CFA}" type="sibTrans" cxnId="{0BD55D7C-7838-48AA-BB08-6677544F1511}">
      <dgm:prSet/>
      <dgm:spPr/>
      <dgm:t>
        <a:bodyPr/>
        <a:lstStyle/>
        <a:p>
          <a:endParaRPr lang="en-US"/>
        </a:p>
      </dgm:t>
    </dgm:pt>
    <dgm:pt modelId="{9F906A09-9935-467E-9695-14467E16FF64}">
      <dgm:prSet/>
      <dgm:spPr/>
      <dgm:t>
        <a:bodyPr/>
        <a:lstStyle/>
        <a:p>
          <a:pPr>
            <a:lnSpc>
              <a:spcPct val="100000"/>
            </a:lnSpc>
            <a:defRPr cap="all"/>
          </a:pPr>
          <a:r>
            <a:rPr lang="en-US" b="1"/>
            <a:t>Evidence</a:t>
          </a:r>
          <a:r>
            <a:rPr lang="en-US"/>
            <a:t> - share facts and knowledge</a:t>
          </a:r>
        </a:p>
      </dgm:t>
    </dgm:pt>
    <dgm:pt modelId="{7B7FDF02-B1F4-4B81-A48A-AA2E3550A1E6}" type="parTrans" cxnId="{988CFDF3-4245-42C1-A516-4612BF1E4901}">
      <dgm:prSet/>
      <dgm:spPr/>
      <dgm:t>
        <a:bodyPr/>
        <a:lstStyle/>
        <a:p>
          <a:endParaRPr lang="en-US"/>
        </a:p>
      </dgm:t>
    </dgm:pt>
    <dgm:pt modelId="{C27B0AA6-40A2-45D5-B5BA-7825CB00A99E}" type="sibTrans" cxnId="{988CFDF3-4245-42C1-A516-4612BF1E4901}">
      <dgm:prSet/>
      <dgm:spPr/>
      <dgm:t>
        <a:bodyPr/>
        <a:lstStyle/>
        <a:p>
          <a:endParaRPr lang="en-US"/>
        </a:p>
      </dgm:t>
    </dgm:pt>
    <dgm:pt modelId="{C542492F-4B19-4742-AA0F-9177507CE9B3}">
      <dgm:prSet/>
      <dgm:spPr/>
      <dgm:t>
        <a:bodyPr/>
        <a:lstStyle/>
        <a:p>
          <a:pPr>
            <a:lnSpc>
              <a:spcPct val="100000"/>
            </a:lnSpc>
            <a:defRPr cap="all"/>
          </a:pPr>
          <a:r>
            <a:rPr lang="en-US" b="1"/>
            <a:t>Effect</a:t>
          </a:r>
          <a:r>
            <a:rPr lang="en-US"/>
            <a:t> – share the here and the now and what could be</a:t>
          </a:r>
        </a:p>
      </dgm:t>
    </dgm:pt>
    <dgm:pt modelId="{6E049F24-FCC9-41CA-8CD0-0EFD89623CD5}" type="parTrans" cxnId="{80388D97-6212-4891-8355-B309ACACC36B}">
      <dgm:prSet/>
      <dgm:spPr/>
      <dgm:t>
        <a:bodyPr/>
        <a:lstStyle/>
        <a:p>
          <a:endParaRPr lang="en-US"/>
        </a:p>
      </dgm:t>
    </dgm:pt>
    <dgm:pt modelId="{F598A1E1-E595-4E69-8F59-2CC6EC9E8369}" type="sibTrans" cxnId="{80388D97-6212-4891-8355-B309ACACC36B}">
      <dgm:prSet/>
      <dgm:spPr/>
      <dgm:t>
        <a:bodyPr/>
        <a:lstStyle/>
        <a:p>
          <a:endParaRPr lang="en-US"/>
        </a:p>
      </dgm:t>
    </dgm:pt>
    <dgm:pt modelId="{1E07F28B-64CA-4C0B-A934-53651E9F0C40}">
      <dgm:prSet/>
      <dgm:spPr/>
      <dgm:t>
        <a:bodyPr/>
        <a:lstStyle/>
        <a:p>
          <a:pPr>
            <a:lnSpc>
              <a:spcPct val="100000"/>
            </a:lnSpc>
            <a:defRPr cap="all"/>
          </a:pPr>
          <a:r>
            <a:rPr lang="en-US" b="1"/>
            <a:t>Support</a:t>
          </a:r>
          <a:r>
            <a:rPr lang="en-US"/>
            <a:t> – what next…</a:t>
          </a:r>
        </a:p>
      </dgm:t>
    </dgm:pt>
    <dgm:pt modelId="{59080EF2-2628-4AF9-9744-85FFDF509939}" type="parTrans" cxnId="{9F7E87ED-782C-437C-AC4B-ED03F3EFA469}">
      <dgm:prSet/>
      <dgm:spPr/>
      <dgm:t>
        <a:bodyPr/>
        <a:lstStyle/>
        <a:p>
          <a:endParaRPr lang="en-US"/>
        </a:p>
      </dgm:t>
    </dgm:pt>
    <dgm:pt modelId="{95B7EE66-86AB-4A6C-BDA6-B3EA08BF5A46}" type="sibTrans" cxnId="{9F7E87ED-782C-437C-AC4B-ED03F3EFA469}">
      <dgm:prSet/>
      <dgm:spPr/>
      <dgm:t>
        <a:bodyPr/>
        <a:lstStyle/>
        <a:p>
          <a:endParaRPr lang="en-US"/>
        </a:p>
      </dgm:t>
    </dgm:pt>
    <dgm:pt modelId="{5F90BBC5-691A-8D4C-AC99-33F1914D9AD5}">
      <dgm:prSet/>
      <dgm:spPr/>
      <dgm:t>
        <a:bodyPr/>
        <a:lstStyle/>
        <a:p>
          <a:pPr>
            <a:lnSpc>
              <a:spcPct val="100000"/>
            </a:lnSpc>
            <a:defRPr cap="all"/>
          </a:pPr>
          <a:r>
            <a:rPr lang="en-GB" b="1"/>
            <a:t>LISTEN – </a:t>
          </a:r>
          <a:r>
            <a:rPr lang="en-GB" b="0"/>
            <a:t>to the athlete experience, </a:t>
          </a:r>
          <a:r>
            <a:rPr lang="en-US"/>
            <a:t>how could you action outcomes of the conversation?</a:t>
          </a:r>
          <a:r>
            <a:rPr lang="en-GB" b="1">
              <a:latin typeface="Calibri Light" panose="020F0302020204030204"/>
            </a:rPr>
            <a:t> </a:t>
          </a:r>
          <a:endParaRPr lang="en-GB" b="1"/>
        </a:p>
      </dgm:t>
    </dgm:pt>
    <dgm:pt modelId="{A930EADE-FF5A-C042-90CD-C17AAD6981B8}" type="parTrans" cxnId="{5D533A39-B87E-C347-A62B-5CB9B12E76F3}">
      <dgm:prSet/>
      <dgm:spPr/>
      <dgm:t>
        <a:bodyPr/>
        <a:lstStyle/>
        <a:p>
          <a:endParaRPr lang="en-GB"/>
        </a:p>
      </dgm:t>
    </dgm:pt>
    <dgm:pt modelId="{325F276F-25D7-AD4E-B490-2E7057781D36}" type="sibTrans" cxnId="{5D533A39-B87E-C347-A62B-5CB9B12E76F3}">
      <dgm:prSet/>
      <dgm:spPr/>
      <dgm:t>
        <a:bodyPr/>
        <a:lstStyle/>
        <a:p>
          <a:endParaRPr lang="en-GB"/>
        </a:p>
      </dgm:t>
    </dgm:pt>
    <dgm:pt modelId="{1CBC61AA-1E6D-4ADC-8EBB-0ED3BA84012C}" type="pres">
      <dgm:prSet presAssocID="{B1B9812F-171C-4129-AE38-4379A3A8119B}" presName="root" presStyleCnt="0">
        <dgm:presLayoutVars>
          <dgm:dir/>
          <dgm:resizeHandles val="exact"/>
        </dgm:presLayoutVars>
      </dgm:prSet>
      <dgm:spPr/>
    </dgm:pt>
    <dgm:pt modelId="{AF55B461-839A-46BF-832F-7EF4CA08E831}" type="pres">
      <dgm:prSet presAssocID="{DDA11B2B-0614-4AB7-AF43-2D12D4048E0C}" presName="compNode" presStyleCnt="0"/>
      <dgm:spPr/>
    </dgm:pt>
    <dgm:pt modelId="{CA31A539-4CB6-4C7E-98A2-03DA528483B7}" type="pres">
      <dgm:prSet presAssocID="{DDA11B2B-0614-4AB7-AF43-2D12D4048E0C}" presName="iconBgRect" presStyleLbl="bgShp" presStyleIdx="0" presStyleCnt="5"/>
      <dgm:spPr>
        <a:prstGeom prst="round2DiagRect">
          <a:avLst>
            <a:gd name="adj1" fmla="val 29727"/>
            <a:gd name="adj2" fmla="val 0"/>
          </a:avLst>
        </a:prstGeom>
      </dgm:spPr>
    </dgm:pt>
    <dgm:pt modelId="{4AC0F561-70B0-410A-A67C-D52805FC6415}" type="pres">
      <dgm:prSet presAssocID="{DDA11B2B-0614-4AB7-AF43-2D12D4048E0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s"/>
        </a:ext>
      </dgm:extLst>
    </dgm:pt>
    <dgm:pt modelId="{94596522-0383-4FA3-A4AD-9DAB2B0B6C61}" type="pres">
      <dgm:prSet presAssocID="{DDA11B2B-0614-4AB7-AF43-2D12D4048E0C}" presName="spaceRect" presStyleCnt="0"/>
      <dgm:spPr/>
    </dgm:pt>
    <dgm:pt modelId="{E2A86DB7-B243-4FAE-A31F-7E891E0AAAFD}" type="pres">
      <dgm:prSet presAssocID="{DDA11B2B-0614-4AB7-AF43-2D12D4048E0C}" presName="textRect" presStyleLbl="revTx" presStyleIdx="0" presStyleCnt="5">
        <dgm:presLayoutVars>
          <dgm:chMax val="1"/>
          <dgm:chPref val="1"/>
        </dgm:presLayoutVars>
      </dgm:prSet>
      <dgm:spPr/>
    </dgm:pt>
    <dgm:pt modelId="{147DDA9E-4ED0-4B64-A4C3-49103255D41F}" type="pres">
      <dgm:prSet presAssocID="{5867FD03-940B-46CB-82BA-F89767CC7CFA}" presName="sibTrans" presStyleCnt="0"/>
      <dgm:spPr/>
    </dgm:pt>
    <dgm:pt modelId="{3EB2122B-A50C-471D-994B-96B10E9EF02D}" type="pres">
      <dgm:prSet presAssocID="{9F906A09-9935-467E-9695-14467E16FF64}" presName="compNode" presStyleCnt="0"/>
      <dgm:spPr/>
    </dgm:pt>
    <dgm:pt modelId="{1F7237E0-D952-4049-9BB2-8B8E0F678D32}" type="pres">
      <dgm:prSet presAssocID="{9F906A09-9935-467E-9695-14467E16FF64}" presName="iconBgRect" presStyleLbl="bgShp" presStyleIdx="1" presStyleCnt="5"/>
      <dgm:spPr>
        <a:prstGeom prst="round2DiagRect">
          <a:avLst>
            <a:gd name="adj1" fmla="val 29727"/>
            <a:gd name="adj2" fmla="val 0"/>
          </a:avLst>
        </a:prstGeom>
      </dgm:spPr>
    </dgm:pt>
    <dgm:pt modelId="{EA01E736-0704-43EF-A304-816EF2DAD2B1}" type="pres">
      <dgm:prSet presAssocID="{9F906A09-9935-467E-9695-14467E16FF6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77DE72E9-7ABD-471E-892B-D4A35FE6D6DA}" type="pres">
      <dgm:prSet presAssocID="{9F906A09-9935-467E-9695-14467E16FF64}" presName="spaceRect" presStyleCnt="0"/>
      <dgm:spPr/>
    </dgm:pt>
    <dgm:pt modelId="{381652CE-C4F8-429D-8275-4A3D7B8D7D86}" type="pres">
      <dgm:prSet presAssocID="{9F906A09-9935-467E-9695-14467E16FF64}" presName="textRect" presStyleLbl="revTx" presStyleIdx="1" presStyleCnt="5">
        <dgm:presLayoutVars>
          <dgm:chMax val="1"/>
          <dgm:chPref val="1"/>
        </dgm:presLayoutVars>
      </dgm:prSet>
      <dgm:spPr/>
    </dgm:pt>
    <dgm:pt modelId="{180D5879-93AB-41A4-90F8-69F185B7F75C}" type="pres">
      <dgm:prSet presAssocID="{C27B0AA6-40A2-45D5-B5BA-7825CB00A99E}" presName="sibTrans" presStyleCnt="0"/>
      <dgm:spPr/>
    </dgm:pt>
    <dgm:pt modelId="{418655A3-C15E-4CEC-8C1D-B7F329719980}" type="pres">
      <dgm:prSet presAssocID="{C542492F-4B19-4742-AA0F-9177507CE9B3}" presName="compNode" presStyleCnt="0"/>
      <dgm:spPr/>
    </dgm:pt>
    <dgm:pt modelId="{C1F14DE6-859C-4EDC-A221-57BAACA1F28B}" type="pres">
      <dgm:prSet presAssocID="{C542492F-4B19-4742-AA0F-9177507CE9B3}" presName="iconBgRect" presStyleLbl="bgShp" presStyleIdx="2" presStyleCnt="5"/>
      <dgm:spPr>
        <a:prstGeom prst="round2DiagRect">
          <a:avLst>
            <a:gd name="adj1" fmla="val 29727"/>
            <a:gd name="adj2" fmla="val 0"/>
          </a:avLst>
        </a:prstGeom>
      </dgm:spPr>
    </dgm:pt>
    <dgm:pt modelId="{81BC04A5-57DB-44C4-8300-CD4A2AB02DF7}" type="pres">
      <dgm:prSet presAssocID="{C542492F-4B19-4742-AA0F-9177507CE9B3}"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ecycle sign"/>
        </a:ext>
      </dgm:extLst>
    </dgm:pt>
    <dgm:pt modelId="{CE9F976E-4912-41EB-8F4F-C7D0BE283937}" type="pres">
      <dgm:prSet presAssocID="{C542492F-4B19-4742-AA0F-9177507CE9B3}" presName="spaceRect" presStyleCnt="0"/>
      <dgm:spPr/>
    </dgm:pt>
    <dgm:pt modelId="{5703C541-85F0-45EF-A69D-A64AA6139B4A}" type="pres">
      <dgm:prSet presAssocID="{C542492F-4B19-4742-AA0F-9177507CE9B3}" presName="textRect" presStyleLbl="revTx" presStyleIdx="2" presStyleCnt="5">
        <dgm:presLayoutVars>
          <dgm:chMax val="1"/>
          <dgm:chPref val="1"/>
        </dgm:presLayoutVars>
      </dgm:prSet>
      <dgm:spPr/>
    </dgm:pt>
    <dgm:pt modelId="{4DE021CA-3DE5-4B44-BFBD-450C01D27A6C}" type="pres">
      <dgm:prSet presAssocID="{F598A1E1-E595-4E69-8F59-2CC6EC9E8369}" presName="sibTrans" presStyleCnt="0"/>
      <dgm:spPr/>
    </dgm:pt>
    <dgm:pt modelId="{30780610-6BAE-F445-94F2-660895E64D41}" type="pres">
      <dgm:prSet presAssocID="{5F90BBC5-691A-8D4C-AC99-33F1914D9AD5}" presName="compNode" presStyleCnt="0"/>
      <dgm:spPr/>
    </dgm:pt>
    <dgm:pt modelId="{67C186BB-4966-B44A-A0C2-D83C1C9BB3A9}" type="pres">
      <dgm:prSet presAssocID="{5F90BBC5-691A-8D4C-AC99-33F1914D9AD5}" presName="iconBgRect" presStyleLbl="bgShp" presStyleIdx="3" presStyleCnt="5"/>
      <dgm:spPr>
        <a:prstGeom prst="round2DiagRect">
          <a:avLst>
            <a:gd name="adj1" fmla="val 29727"/>
            <a:gd name="adj2" fmla="val 0"/>
          </a:avLst>
        </a:prstGeom>
      </dgm:spPr>
    </dgm:pt>
    <dgm:pt modelId="{DB42A63F-8933-9240-B855-17BBA135D6F2}" type="pres">
      <dgm:prSet presAssocID="{5F90BBC5-691A-8D4C-AC99-33F1914D9AD5}" presName="iconRect" presStyleLbl="node1" presStyleIdx="3" presStyleCnt="5"/>
      <dgm:spPr>
        <a:blipFill>
          <a:blip xmlns:r="http://schemas.openxmlformats.org/officeDocument/2006/relationships" r:embed="rId7">
            <a:duotone>
              <a:prstClr val="black"/>
              <a:schemeClr val="bg1">
                <a:tint val="45000"/>
                <a:satMod val="400000"/>
              </a:schemeClr>
            </a:duotone>
            <a:extLst>
              <a:ext uri="{28A0092B-C50C-407E-A947-70E740481C1C}">
                <a14:useLocalDpi xmlns:a14="http://schemas.microsoft.com/office/drawing/2010/main" val="0"/>
              </a:ext>
            </a:extLst>
          </a:blip>
          <a:srcRect/>
          <a:stretch>
            <a:fillRect/>
          </a:stretch>
        </a:blipFill>
        <a:ln>
          <a:noFill/>
        </a:ln>
      </dgm:spPr>
    </dgm:pt>
    <dgm:pt modelId="{CA35246C-6660-974B-946E-407FF8212355}" type="pres">
      <dgm:prSet presAssocID="{5F90BBC5-691A-8D4C-AC99-33F1914D9AD5}" presName="spaceRect" presStyleCnt="0"/>
      <dgm:spPr/>
    </dgm:pt>
    <dgm:pt modelId="{49B7EA0B-0D5C-A145-A051-0EAAF0B1CDF7}" type="pres">
      <dgm:prSet presAssocID="{5F90BBC5-691A-8D4C-AC99-33F1914D9AD5}" presName="textRect" presStyleLbl="revTx" presStyleIdx="3" presStyleCnt="5">
        <dgm:presLayoutVars>
          <dgm:chMax val="1"/>
          <dgm:chPref val="1"/>
        </dgm:presLayoutVars>
      </dgm:prSet>
      <dgm:spPr/>
    </dgm:pt>
    <dgm:pt modelId="{0C5118ED-E7F9-8E48-92FF-20D385F655D6}" type="pres">
      <dgm:prSet presAssocID="{325F276F-25D7-AD4E-B490-2E7057781D36}" presName="sibTrans" presStyleCnt="0"/>
      <dgm:spPr/>
    </dgm:pt>
    <dgm:pt modelId="{82A3FAC6-5AFE-4C75-B498-54642FE7249E}" type="pres">
      <dgm:prSet presAssocID="{1E07F28B-64CA-4C0B-A934-53651E9F0C40}" presName="compNode" presStyleCnt="0"/>
      <dgm:spPr/>
    </dgm:pt>
    <dgm:pt modelId="{F68EED9D-7D85-4775-81A5-8EDA8AB4FA12}" type="pres">
      <dgm:prSet presAssocID="{1E07F28B-64CA-4C0B-A934-53651E9F0C40}" presName="iconBgRect" presStyleLbl="bgShp" presStyleIdx="4" presStyleCnt="5"/>
      <dgm:spPr>
        <a:prstGeom prst="round2DiagRect">
          <a:avLst>
            <a:gd name="adj1" fmla="val 29727"/>
            <a:gd name="adj2" fmla="val 0"/>
          </a:avLst>
        </a:prstGeom>
      </dgm:spPr>
    </dgm:pt>
    <dgm:pt modelId="{D2AB2C39-DAEB-4032-87CC-4B48835D1C6A}" type="pres">
      <dgm:prSet presAssocID="{1E07F28B-64CA-4C0B-A934-53651E9F0C40}" presName="iconRect" presStyleLbl="node1" presStyleIdx="4"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Share With Person"/>
        </a:ext>
      </dgm:extLst>
    </dgm:pt>
    <dgm:pt modelId="{88A2362D-0166-4B2E-9A33-BA6E8A6FE94C}" type="pres">
      <dgm:prSet presAssocID="{1E07F28B-64CA-4C0B-A934-53651E9F0C40}" presName="spaceRect" presStyleCnt="0"/>
      <dgm:spPr/>
    </dgm:pt>
    <dgm:pt modelId="{2D85A65F-CEC5-4057-9009-14BFDD320D65}" type="pres">
      <dgm:prSet presAssocID="{1E07F28B-64CA-4C0B-A934-53651E9F0C40}" presName="textRect" presStyleLbl="revTx" presStyleIdx="4" presStyleCnt="5">
        <dgm:presLayoutVars>
          <dgm:chMax val="1"/>
          <dgm:chPref val="1"/>
        </dgm:presLayoutVars>
      </dgm:prSet>
      <dgm:spPr/>
    </dgm:pt>
  </dgm:ptLst>
  <dgm:cxnLst>
    <dgm:cxn modelId="{C87F3406-5BB1-C248-86C7-ADEF7AE52BC9}" type="presOf" srcId="{C542492F-4B19-4742-AA0F-9177507CE9B3}" destId="{5703C541-85F0-45EF-A69D-A64AA6139B4A}" srcOrd="0" destOrd="0" presId="urn:microsoft.com/office/officeart/2018/5/layout/IconLeafLabelList"/>
    <dgm:cxn modelId="{4705C50A-F1D3-614B-85BD-CFA7F0B5965C}" type="presOf" srcId="{B1B9812F-171C-4129-AE38-4379A3A8119B}" destId="{1CBC61AA-1E6D-4ADC-8EBB-0ED3BA84012C}" srcOrd="0" destOrd="0" presId="urn:microsoft.com/office/officeart/2018/5/layout/IconLeafLabelList"/>
    <dgm:cxn modelId="{69143015-7214-0E4E-9967-F3EF83F0D67D}" type="presOf" srcId="{5F90BBC5-691A-8D4C-AC99-33F1914D9AD5}" destId="{49B7EA0B-0D5C-A145-A051-0EAAF0B1CDF7}" srcOrd="0" destOrd="0" presId="urn:microsoft.com/office/officeart/2018/5/layout/IconLeafLabelList"/>
    <dgm:cxn modelId="{5D533A39-B87E-C347-A62B-5CB9B12E76F3}" srcId="{B1B9812F-171C-4129-AE38-4379A3A8119B}" destId="{5F90BBC5-691A-8D4C-AC99-33F1914D9AD5}" srcOrd="3" destOrd="0" parTransId="{A930EADE-FF5A-C042-90CD-C17AAD6981B8}" sibTransId="{325F276F-25D7-AD4E-B490-2E7057781D36}"/>
    <dgm:cxn modelId="{0BD55D7C-7838-48AA-BB08-6677544F1511}" srcId="{B1B9812F-171C-4129-AE38-4379A3A8119B}" destId="{DDA11B2B-0614-4AB7-AF43-2D12D4048E0C}" srcOrd="0" destOrd="0" parTransId="{CE70AF25-1472-48ED-A0BB-3CD4E1619B99}" sibTransId="{5867FD03-940B-46CB-82BA-F89767CC7CFA}"/>
    <dgm:cxn modelId="{C44CB08B-6922-5243-A045-270D8C83EF1D}" type="presOf" srcId="{9F906A09-9935-467E-9695-14467E16FF64}" destId="{381652CE-C4F8-429D-8275-4A3D7B8D7D86}" srcOrd="0" destOrd="0" presId="urn:microsoft.com/office/officeart/2018/5/layout/IconLeafLabelList"/>
    <dgm:cxn modelId="{80388D97-6212-4891-8355-B309ACACC36B}" srcId="{B1B9812F-171C-4129-AE38-4379A3A8119B}" destId="{C542492F-4B19-4742-AA0F-9177507CE9B3}" srcOrd="2" destOrd="0" parTransId="{6E049F24-FCC9-41CA-8CD0-0EFD89623CD5}" sibTransId="{F598A1E1-E595-4E69-8F59-2CC6EC9E8369}"/>
    <dgm:cxn modelId="{95643DB2-8761-D146-8EB5-58DC2FA2B873}" type="presOf" srcId="{1E07F28B-64CA-4C0B-A934-53651E9F0C40}" destId="{2D85A65F-CEC5-4057-9009-14BFDD320D65}" srcOrd="0" destOrd="0" presId="urn:microsoft.com/office/officeart/2018/5/layout/IconLeafLabelList"/>
    <dgm:cxn modelId="{9F7E87ED-782C-437C-AC4B-ED03F3EFA469}" srcId="{B1B9812F-171C-4129-AE38-4379A3A8119B}" destId="{1E07F28B-64CA-4C0B-A934-53651E9F0C40}" srcOrd="4" destOrd="0" parTransId="{59080EF2-2628-4AF9-9744-85FFDF509939}" sibTransId="{95B7EE66-86AB-4A6C-BDA6-B3EA08BF5A46}"/>
    <dgm:cxn modelId="{988CFDF3-4245-42C1-A516-4612BF1E4901}" srcId="{B1B9812F-171C-4129-AE38-4379A3A8119B}" destId="{9F906A09-9935-467E-9695-14467E16FF64}" srcOrd="1" destOrd="0" parTransId="{7B7FDF02-B1F4-4B81-A48A-AA2E3550A1E6}" sibTransId="{C27B0AA6-40A2-45D5-B5BA-7825CB00A99E}"/>
    <dgm:cxn modelId="{D8FBCAFD-1C4D-2240-AFF1-270786FDD0D9}" type="presOf" srcId="{DDA11B2B-0614-4AB7-AF43-2D12D4048E0C}" destId="{E2A86DB7-B243-4FAE-A31F-7E891E0AAAFD}" srcOrd="0" destOrd="0" presId="urn:microsoft.com/office/officeart/2018/5/layout/IconLeafLabelList"/>
    <dgm:cxn modelId="{037AC244-70E5-CF4E-A94C-4DABE6DB74F3}" type="presParOf" srcId="{1CBC61AA-1E6D-4ADC-8EBB-0ED3BA84012C}" destId="{AF55B461-839A-46BF-832F-7EF4CA08E831}" srcOrd="0" destOrd="0" presId="urn:microsoft.com/office/officeart/2018/5/layout/IconLeafLabelList"/>
    <dgm:cxn modelId="{5D7D7B4B-943D-5247-BAB3-699074573CD3}" type="presParOf" srcId="{AF55B461-839A-46BF-832F-7EF4CA08E831}" destId="{CA31A539-4CB6-4C7E-98A2-03DA528483B7}" srcOrd="0" destOrd="0" presId="urn:microsoft.com/office/officeart/2018/5/layout/IconLeafLabelList"/>
    <dgm:cxn modelId="{99233588-4F51-554E-A170-EF4968DF6696}" type="presParOf" srcId="{AF55B461-839A-46BF-832F-7EF4CA08E831}" destId="{4AC0F561-70B0-410A-A67C-D52805FC6415}" srcOrd="1" destOrd="0" presId="urn:microsoft.com/office/officeart/2018/5/layout/IconLeafLabelList"/>
    <dgm:cxn modelId="{007A5624-9D1D-9545-83EC-FD708C88784C}" type="presParOf" srcId="{AF55B461-839A-46BF-832F-7EF4CA08E831}" destId="{94596522-0383-4FA3-A4AD-9DAB2B0B6C61}" srcOrd="2" destOrd="0" presId="urn:microsoft.com/office/officeart/2018/5/layout/IconLeafLabelList"/>
    <dgm:cxn modelId="{05FFFF58-B711-3945-A67B-C2131782EDFB}" type="presParOf" srcId="{AF55B461-839A-46BF-832F-7EF4CA08E831}" destId="{E2A86DB7-B243-4FAE-A31F-7E891E0AAAFD}" srcOrd="3" destOrd="0" presId="urn:microsoft.com/office/officeart/2018/5/layout/IconLeafLabelList"/>
    <dgm:cxn modelId="{1A038A39-F773-BB49-AB39-7A4008433751}" type="presParOf" srcId="{1CBC61AA-1E6D-4ADC-8EBB-0ED3BA84012C}" destId="{147DDA9E-4ED0-4B64-A4C3-49103255D41F}" srcOrd="1" destOrd="0" presId="urn:microsoft.com/office/officeart/2018/5/layout/IconLeafLabelList"/>
    <dgm:cxn modelId="{83C4FBD4-E4A5-654C-AF5A-E96CA0C6DC3D}" type="presParOf" srcId="{1CBC61AA-1E6D-4ADC-8EBB-0ED3BA84012C}" destId="{3EB2122B-A50C-471D-994B-96B10E9EF02D}" srcOrd="2" destOrd="0" presId="urn:microsoft.com/office/officeart/2018/5/layout/IconLeafLabelList"/>
    <dgm:cxn modelId="{D5C47B73-7D00-3D49-8F65-195655CEAC91}" type="presParOf" srcId="{3EB2122B-A50C-471D-994B-96B10E9EF02D}" destId="{1F7237E0-D952-4049-9BB2-8B8E0F678D32}" srcOrd="0" destOrd="0" presId="urn:microsoft.com/office/officeart/2018/5/layout/IconLeafLabelList"/>
    <dgm:cxn modelId="{66E3E453-386D-FB40-86B8-F8A1BCF979B3}" type="presParOf" srcId="{3EB2122B-A50C-471D-994B-96B10E9EF02D}" destId="{EA01E736-0704-43EF-A304-816EF2DAD2B1}" srcOrd="1" destOrd="0" presId="urn:microsoft.com/office/officeart/2018/5/layout/IconLeafLabelList"/>
    <dgm:cxn modelId="{9AD8CE50-CEBE-A040-92F0-D919E10CB753}" type="presParOf" srcId="{3EB2122B-A50C-471D-994B-96B10E9EF02D}" destId="{77DE72E9-7ABD-471E-892B-D4A35FE6D6DA}" srcOrd="2" destOrd="0" presId="urn:microsoft.com/office/officeart/2018/5/layout/IconLeafLabelList"/>
    <dgm:cxn modelId="{62C3A3A8-2A19-B34B-97ED-BDC3E994DDFC}" type="presParOf" srcId="{3EB2122B-A50C-471D-994B-96B10E9EF02D}" destId="{381652CE-C4F8-429D-8275-4A3D7B8D7D86}" srcOrd="3" destOrd="0" presId="urn:microsoft.com/office/officeart/2018/5/layout/IconLeafLabelList"/>
    <dgm:cxn modelId="{B58A39BB-5199-0E4D-9183-781178F550F5}" type="presParOf" srcId="{1CBC61AA-1E6D-4ADC-8EBB-0ED3BA84012C}" destId="{180D5879-93AB-41A4-90F8-69F185B7F75C}" srcOrd="3" destOrd="0" presId="urn:microsoft.com/office/officeart/2018/5/layout/IconLeafLabelList"/>
    <dgm:cxn modelId="{96EE9DF1-70BF-5B42-8D40-6AFCBBF1DA35}" type="presParOf" srcId="{1CBC61AA-1E6D-4ADC-8EBB-0ED3BA84012C}" destId="{418655A3-C15E-4CEC-8C1D-B7F329719980}" srcOrd="4" destOrd="0" presId="urn:microsoft.com/office/officeart/2018/5/layout/IconLeafLabelList"/>
    <dgm:cxn modelId="{8242E4DD-A53E-AC40-8E08-D28A46BCC240}" type="presParOf" srcId="{418655A3-C15E-4CEC-8C1D-B7F329719980}" destId="{C1F14DE6-859C-4EDC-A221-57BAACA1F28B}" srcOrd="0" destOrd="0" presId="urn:microsoft.com/office/officeart/2018/5/layout/IconLeafLabelList"/>
    <dgm:cxn modelId="{B982BA6E-E69F-C54B-9D1B-D4C32FD7711E}" type="presParOf" srcId="{418655A3-C15E-4CEC-8C1D-B7F329719980}" destId="{81BC04A5-57DB-44C4-8300-CD4A2AB02DF7}" srcOrd="1" destOrd="0" presId="urn:microsoft.com/office/officeart/2018/5/layout/IconLeafLabelList"/>
    <dgm:cxn modelId="{9EFFEB05-E33D-9148-B80B-5DE6B79BBE56}" type="presParOf" srcId="{418655A3-C15E-4CEC-8C1D-B7F329719980}" destId="{CE9F976E-4912-41EB-8F4F-C7D0BE283937}" srcOrd="2" destOrd="0" presId="urn:microsoft.com/office/officeart/2018/5/layout/IconLeafLabelList"/>
    <dgm:cxn modelId="{A75EB7C6-255D-DF4C-9728-59CED7120D25}" type="presParOf" srcId="{418655A3-C15E-4CEC-8C1D-B7F329719980}" destId="{5703C541-85F0-45EF-A69D-A64AA6139B4A}" srcOrd="3" destOrd="0" presId="urn:microsoft.com/office/officeart/2018/5/layout/IconLeafLabelList"/>
    <dgm:cxn modelId="{37B85090-FD4C-5D4C-9E41-FDBA24EF791E}" type="presParOf" srcId="{1CBC61AA-1E6D-4ADC-8EBB-0ED3BA84012C}" destId="{4DE021CA-3DE5-4B44-BFBD-450C01D27A6C}" srcOrd="5" destOrd="0" presId="urn:microsoft.com/office/officeart/2018/5/layout/IconLeafLabelList"/>
    <dgm:cxn modelId="{4019D747-494E-4246-B795-C961F03D8755}" type="presParOf" srcId="{1CBC61AA-1E6D-4ADC-8EBB-0ED3BA84012C}" destId="{30780610-6BAE-F445-94F2-660895E64D41}" srcOrd="6" destOrd="0" presId="urn:microsoft.com/office/officeart/2018/5/layout/IconLeafLabelList"/>
    <dgm:cxn modelId="{53FA6A8A-0BAC-2840-BA86-443B3C78A738}" type="presParOf" srcId="{30780610-6BAE-F445-94F2-660895E64D41}" destId="{67C186BB-4966-B44A-A0C2-D83C1C9BB3A9}" srcOrd="0" destOrd="0" presId="urn:microsoft.com/office/officeart/2018/5/layout/IconLeafLabelList"/>
    <dgm:cxn modelId="{8F352D33-66ED-344E-8D13-11168E10DAB3}" type="presParOf" srcId="{30780610-6BAE-F445-94F2-660895E64D41}" destId="{DB42A63F-8933-9240-B855-17BBA135D6F2}" srcOrd="1" destOrd="0" presId="urn:microsoft.com/office/officeart/2018/5/layout/IconLeafLabelList"/>
    <dgm:cxn modelId="{D53A3640-5D62-2044-B7AA-B662FEAA963D}" type="presParOf" srcId="{30780610-6BAE-F445-94F2-660895E64D41}" destId="{CA35246C-6660-974B-946E-407FF8212355}" srcOrd="2" destOrd="0" presId="urn:microsoft.com/office/officeart/2018/5/layout/IconLeafLabelList"/>
    <dgm:cxn modelId="{CB5EEDDC-0167-DE4F-B90D-C8CDCD9BEA3A}" type="presParOf" srcId="{30780610-6BAE-F445-94F2-660895E64D41}" destId="{49B7EA0B-0D5C-A145-A051-0EAAF0B1CDF7}" srcOrd="3" destOrd="0" presId="urn:microsoft.com/office/officeart/2018/5/layout/IconLeafLabelList"/>
    <dgm:cxn modelId="{DB31B843-8F74-A34D-A30A-0EDB6EF499CF}" type="presParOf" srcId="{1CBC61AA-1E6D-4ADC-8EBB-0ED3BA84012C}" destId="{0C5118ED-E7F9-8E48-92FF-20D385F655D6}" srcOrd="7" destOrd="0" presId="urn:microsoft.com/office/officeart/2018/5/layout/IconLeafLabelList"/>
    <dgm:cxn modelId="{2A4716D1-3D6A-5543-A1BF-209EA1EC8310}" type="presParOf" srcId="{1CBC61AA-1E6D-4ADC-8EBB-0ED3BA84012C}" destId="{82A3FAC6-5AFE-4C75-B498-54642FE7249E}" srcOrd="8" destOrd="0" presId="urn:microsoft.com/office/officeart/2018/5/layout/IconLeafLabelList"/>
    <dgm:cxn modelId="{78FA569C-9F07-144B-9209-1E9DF6BA3233}" type="presParOf" srcId="{82A3FAC6-5AFE-4C75-B498-54642FE7249E}" destId="{F68EED9D-7D85-4775-81A5-8EDA8AB4FA12}" srcOrd="0" destOrd="0" presId="urn:microsoft.com/office/officeart/2018/5/layout/IconLeafLabelList"/>
    <dgm:cxn modelId="{672B118E-65E0-7941-B7EC-66DEC4C0C17E}" type="presParOf" srcId="{82A3FAC6-5AFE-4C75-B498-54642FE7249E}" destId="{D2AB2C39-DAEB-4032-87CC-4B48835D1C6A}" srcOrd="1" destOrd="0" presId="urn:microsoft.com/office/officeart/2018/5/layout/IconLeafLabelList"/>
    <dgm:cxn modelId="{4E5BF0D6-AC23-AC49-845A-C9D3DE0E9399}" type="presParOf" srcId="{82A3FAC6-5AFE-4C75-B498-54642FE7249E}" destId="{88A2362D-0166-4B2E-9A33-BA6E8A6FE94C}" srcOrd="2" destOrd="0" presId="urn:microsoft.com/office/officeart/2018/5/layout/IconLeafLabelList"/>
    <dgm:cxn modelId="{CF288DC6-7A60-CB46-AC0C-3BADF6950CEC}" type="presParOf" srcId="{82A3FAC6-5AFE-4C75-B498-54642FE7249E}" destId="{2D85A65F-CEC5-4057-9009-14BFDD320D65}"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FCF924-7A03-439D-818E-C3E62EA8467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8A3A9FC-90E0-49A8-9CC3-45B04420DB76}">
      <dgm:prSet/>
      <dgm:spPr/>
      <dgm:t>
        <a:bodyPr/>
        <a:lstStyle/>
        <a:p>
          <a:pPr marL="0" lvl="0" defTabSz="933450">
            <a:lnSpc>
              <a:spcPct val="100000"/>
            </a:lnSpc>
            <a:spcBef>
              <a:spcPct val="0"/>
            </a:spcBef>
            <a:spcAft>
              <a:spcPct val="35000"/>
            </a:spcAft>
            <a:buNone/>
          </a:pPr>
          <a:r>
            <a:rPr lang="en-GB">
              <a:latin typeface="Calibri Light" panose="020F0302020204030204"/>
              <a:ea typeface="+mn-lt"/>
              <a:cs typeface="+mn-lt"/>
            </a:rPr>
            <a:t>Think - 2 things learnt from</a:t>
          </a:r>
          <a:r>
            <a:rPr lang="en-GB" b="0" i="0" u="none" strike="noStrike" cap="none" baseline="0" noProof="0">
              <a:latin typeface="Calibri Light"/>
              <a:ea typeface="+mn-lt"/>
              <a:cs typeface="+mn-lt"/>
            </a:rPr>
            <a:t> part 1 and part 2</a:t>
          </a:r>
          <a:endParaRPr lang="en-US"/>
        </a:p>
      </dgm:t>
    </dgm:pt>
    <dgm:pt modelId="{369C76DC-2BEB-4ABB-9768-958A51365B2A}" type="parTrans" cxnId="{73FECF56-F550-473F-A878-33F3E7C530FC}">
      <dgm:prSet/>
      <dgm:spPr/>
      <dgm:t>
        <a:bodyPr/>
        <a:lstStyle/>
        <a:p>
          <a:endParaRPr lang="en-US"/>
        </a:p>
      </dgm:t>
    </dgm:pt>
    <dgm:pt modelId="{DB1CCAC3-DC1F-40EC-8637-B7F664B1DFA3}" type="sibTrans" cxnId="{73FECF56-F550-473F-A878-33F3E7C530FC}">
      <dgm:prSet/>
      <dgm:spPr/>
      <dgm:t>
        <a:bodyPr/>
        <a:lstStyle/>
        <a:p>
          <a:endParaRPr lang="en-US"/>
        </a:p>
      </dgm:t>
    </dgm:pt>
    <dgm:pt modelId="{DE5E7E13-C58C-4A23-95B0-2B0D143B7DC7}">
      <dgm:prSet/>
      <dgm:spPr/>
      <dgm:t>
        <a:bodyPr/>
        <a:lstStyle/>
        <a:p>
          <a:pPr rtl="0"/>
          <a:r>
            <a:rPr lang="en-GB">
              <a:latin typeface="Calibri Light" panose="020F0302020204030204"/>
              <a:ea typeface="+mn-lt"/>
              <a:cs typeface="+mn-lt"/>
            </a:rPr>
            <a:t>Consider:</a:t>
          </a:r>
          <a:endParaRPr lang="en-GB"/>
        </a:p>
      </dgm:t>
    </dgm:pt>
    <dgm:pt modelId="{6A456997-FBA1-44D6-82E3-5D9F38AA8A22}" type="parTrans" cxnId="{E5A9B827-FB36-4257-8BD8-DA37B4B38FF9}">
      <dgm:prSet/>
      <dgm:spPr/>
      <dgm:t>
        <a:bodyPr/>
        <a:lstStyle/>
        <a:p>
          <a:endParaRPr lang="en-GB"/>
        </a:p>
      </dgm:t>
    </dgm:pt>
    <dgm:pt modelId="{E27DC776-EE26-4856-92BD-13D5F20065BE}" type="sibTrans" cxnId="{E5A9B827-FB36-4257-8BD8-DA37B4B38FF9}">
      <dgm:prSet/>
      <dgm:spPr/>
      <dgm:t>
        <a:bodyPr/>
        <a:lstStyle/>
        <a:p>
          <a:endParaRPr lang="en-GB"/>
        </a:p>
      </dgm:t>
    </dgm:pt>
    <dgm:pt modelId="{D511AEDA-0F58-411E-B961-CDB00CC37ADC}">
      <dgm:prSet/>
      <dgm:spPr/>
      <dgm:t>
        <a:bodyPr/>
        <a:lstStyle/>
        <a:p>
          <a:pPr rtl="0"/>
          <a:r>
            <a:rPr lang="en-GB">
              <a:latin typeface="Calibri Light" panose="020F0302020204030204"/>
              <a:ea typeface="+mn-lt"/>
              <a:cs typeface="+mn-lt"/>
            </a:rPr>
            <a:t>How are you going to share this knowledge with coaches and parents you work with?</a:t>
          </a:r>
          <a:endParaRPr lang="en-GB">
            <a:latin typeface="Calibri Light" panose="020F0302020204030204"/>
            <a:cs typeface="Calibri"/>
          </a:endParaRPr>
        </a:p>
      </dgm:t>
    </dgm:pt>
    <dgm:pt modelId="{CAF13602-368C-4CED-9F55-C15E3AB6E6AD}" type="parTrans" cxnId="{6253A7FC-5B58-4700-951E-73800605A614}">
      <dgm:prSet/>
      <dgm:spPr/>
      <dgm:t>
        <a:bodyPr/>
        <a:lstStyle/>
        <a:p>
          <a:endParaRPr lang="en-GB"/>
        </a:p>
      </dgm:t>
    </dgm:pt>
    <dgm:pt modelId="{0987B63C-6D64-4493-B410-2AB2425B6D92}" type="sibTrans" cxnId="{6253A7FC-5B58-4700-951E-73800605A614}">
      <dgm:prSet/>
      <dgm:spPr/>
      <dgm:t>
        <a:bodyPr/>
        <a:lstStyle/>
        <a:p>
          <a:endParaRPr lang="en-GB"/>
        </a:p>
      </dgm:t>
    </dgm:pt>
    <dgm:pt modelId="{B6C4406F-7611-47E3-B5B7-88351A61A7EF}">
      <dgm:prSet phldr="0"/>
      <dgm:spPr/>
      <dgm:t>
        <a:bodyPr/>
        <a:lstStyle/>
        <a:p>
          <a:pPr rtl="0"/>
          <a:r>
            <a:rPr lang="en-GB">
              <a:latin typeface="Calibri Light" panose="020F0302020204030204"/>
              <a:ea typeface="+mn-lt"/>
              <a:cs typeface="+mn-lt"/>
            </a:rPr>
            <a:t>Write - 1 action to complete following these webinars on female athlete</a:t>
          </a:r>
        </a:p>
      </dgm:t>
    </dgm:pt>
    <dgm:pt modelId="{912A9134-6328-4535-A245-2F0BD16A7D54}" type="parTrans" cxnId="{F2EB8B57-1B4F-4022-ABAD-E9CD6A02181F}">
      <dgm:prSet/>
      <dgm:spPr/>
      <dgm:t>
        <a:bodyPr/>
        <a:lstStyle/>
        <a:p>
          <a:endParaRPr lang="en-GB"/>
        </a:p>
      </dgm:t>
    </dgm:pt>
    <dgm:pt modelId="{7974A738-35C4-4EA2-A1C1-B54225B449CD}" type="sibTrans" cxnId="{F2EB8B57-1B4F-4022-ABAD-E9CD6A02181F}">
      <dgm:prSet/>
      <dgm:spPr/>
      <dgm:t>
        <a:bodyPr/>
        <a:lstStyle/>
        <a:p>
          <a:endParaRPr lang="en-GB"/>
        </a:p>
      </dgm:t>
    </dgm:pt>
    <dgm:pt modelId="{98958CEF-5A65-430B-A795-EBA303F6BF4C}">
      <dgm:prSet phldr="0"/>
      <dgm:spPr/>
      <dgm:t>
        <a:bodyPr/>
        <a:lstStyle/>
        <a:p>
          <a:pPr rtl="0"/>
          <a:r>
            <a:rPr lang="en-GB">
              <a:latin typeface="Calibri Light" panose="020F0302020204030204"/>
              <a:ea typeface="+mn-lt"/>
              <a:cs typeface="+mn-lt"/>
            </a:rPr>
            <a:t>How are you going to put this into practice or build on today?</a:t>
          </a:r>
          <a:endParaRPr lang="en-GB">
            <a:ea typeface="+mn-lt"/>
            <a:cs typeface="+mn-lt"/>
          </a:endParaRPr>
        </a:p>
      </dgm:t>
    </dgm:pt>
    <dgm:pt modelId="{79443E18-DA51-4A75-BAFA-07DCEC40BA30}" type="parTrans" cxnId="{87B8B64B-70DC-47FA-BF13-F1C033F32B97}">
      <dgm:prSet/>
      <dgm:spPr/>
      <dgm:t>
        <a:bodyPr/>
        <a:lstStyle/>
        <a:p>
          <a:endParaRPr lang="en-GB"/>
        </a:p>
      </dgm:t>
    </dgm:pt>
    <dgm:pt modelId="{CB9A455B-FDB2-4816-B5F3-DD81E7AF8AAC}" type="sibTrans" cxnId="{87B8B64B-70DC-47FA-BF13-F1C033F32B97}">
      <dgm:prSet/>
      <dgm:spPr/>
      <dgm:t>
        <a:bodyPr/>
        <a:lstStyle/>
        <a:p>
          <a:endParaRPr lang="en-GB"/>
        </a:p>
      </dgm:t>
    </dgm:pt>
    <dgm:pt modelId="{3B993A35-802E-4B6F-8467-1523DEB42ADC}" type="pres">
      <dgm:prSet presAssocID="{90FCF924-7A03-439D-818E-C3E62EA84672}" presName="linear" presStyleCnt="0">
        <dgm:presLayoutVars>
          <dgm:animLvl val="lvl"/>
          <dgm:resizeHandles val="exact"/>
        </dgm:presLayoutVars>
      </dgm:prSet>
      <dgm:spPr/>
    </dgm:pt>
    <dgm:pt modelId="{BD0C3EE4-8CA5-49F4-878B-6D881BCE78B5}" type="pres">
      <dgm:prSet presAssocID="{08A3A9FC-90E0-49A8-9CC3-45B04420DB76}" presName="parentText" presStyleLbl="node1" presStyleIdx="0" presStyleCnt="5">
        <dgm:presLayoutVars>
          <dgm:chMax val="0"/>
          <dgm:bulletEnabled val="1"/>
        </dgm:presLayoutVars>
      </dgm:prSet>
      <dgm:spPr/>
    </dgm:pt>
    <dgm:pt modelId="{EE226A9E-173E-40B0-8C7F-4E1BC2839139}" type="pres">
      <dgm:prSet presAssocID="{DB1CCAC3-DC1F-40EC-8637-B7F664B1DFA3}" presName="spacer" presStyleCnt="0"/>
      <dgm:spPr/>
    </dgm:pt>
    <dgm:pt modelId="{49DA47C9-284A-4CC1-A49E-7CDA19AFB913}" type="pres">
      <dgm:prSet presAssocID="{B6C4406F-7611-47E3-B5B7-88351A61A7EF}" presName="parentText" presStyleLbl="node1" presStyleIdx="1" presStyleCnt="5">
        <dgm:presLayoutVars>
          <dgm:chMax val="0"/>
          <dgm:bulletEnabled val="1"/>
        </dgm:presLayoutVars>
      </dgm:prSet>
      <dgm:spPr/>
    </dgm:pt>
    <dgm:pt modelId="{D46AE086-19B3-433F-A570-EA0F432F07FF}" type="pres">
      <dgm:prSet presAssocID="{7974A738-35C4-4EA2-A1C1-B54225B449CD}" presName="spacer" presStyleCnt="0"/>
      <dgm:spPr/>
    </dgm:pt>
    <dgm:pt modelId="{162DCC72-881D-4288-AC89-D521416F32B8}" type="pres">
      <dgm:prSet presAssocID="{DE5E7E13-C58C-4A23-95B0-2B0D143B7DC7}" presName="parentText" presStyleLbl="node1" presStyleIdx="2" presStyleCnt="5">
        <dgm:presLayoutVars>
          <dgm:chMax val="0"/>
          <dgm:bulletEnabled val="1"/>
        </dgm:presLayoutVars>
      </dgm:prSet>
      <dgm:spPr/>
    </dgm:pt>
    <dgm:pt modelId="{1EC9C1F6-35A7-465F-BC9A-2B00F5DAA5B0}" type="pres">
      <dgm:prSet presAssocID="{E27DC776-EE26-4856-92BD-13D5F20065BE}" presName="spacer" presStyleCnt="0"/>
      <dgm:spPr/>
    </dgm:pt>
    <dgm:pt modelId="{E37381DD-1504-411A-962A-6A2CF2E46FE1}" type="pres">
      <dgm:prSet presAssocID="{D511AEDA-0F58-411E-B961-CDB00CC37ADC}" presName="parentText" presStyleLbl="node1" presStyleIdx="3" presStyleCnt="5">
        <dgm:presLayoutVars>
          <dgm:chMax val="0"/>
          <dgm:bulletEnabled val="1"/>
        </dgm:presLayoutVars>
      </dgm:prSet>
      <dgm:spPr/>
    </dgm:pt>
    <dgm:pt modelId="{A2B6D8F6-22E2-4492-82D8-BCF0AB7921B3}" type="pres">
      <dgm:prSet presAssocID="{0987B63C-6D64-4493-B410-2AB2425B6D92}" presName="spacer" presStyleCnt="0"/>
      <dgm:spPr/>
    </dgm:pt>
    <dgm:pt modelId="{ED517FE8-909D-4517-983E-85D9B404CB4D}" type="pres">
      <dgm:prSet presAssocID="{98958CEF-5A65-430B-A795-EBA303F6BF4C}" presName="parentText" presStyleLbl="node1" presStyleIdx="4" presStyleCnt="5">
        <dgm:presLayoutVars>
          <dgm:chMax val="0"/>
          <dgm:bulletEnabled val="1"/>
        </dgm:presLayoutVars>
      </dgm:prSet>
      <dgm:spPr/>
    </dgm:pt>
  </dgm:ptLst>
  <dgm:cxnLst>
    <dgm:cxn modelId="{16C82E00-31D0-4C7B-877D-26FFD05A2FC5}" type="presOf" srcId="{D511AEDA-0F58-411E-B961-CDB00CC37ADC}" destId="{E37381DD-1504-411A-962A-6A2CF2E46FE1}" srcOrd="0" destOrd="0" presId="urn:microsoft.com/office/officeart/2005/8/layout/vList2"/>
    <dgm:cxn modelId="{E5A9B827-FB36-4257-8BD8-DA37B4B38FF9}" srcId="{90FCF924-7A03-439D-818E-C3E62EA84672}" destId="{DE5E7E13-C58C-4A23-95B0-2B0D143B7DC7}" srcOrd="2" destOrd="0" parTransId="{6A456997-FBA1-44D6-82E3-5D9F38AA8A22}" sibTransId="{E27DC776-EE26-4856-92BD-13D5F20065BE}"/>
    <dgm:cxn modelId="{73E05535-4BC9-4993-B5C5-8B4E84032731}" type="presOf" srcId="{B6C4406F-7611-47E3-B5B7-88351A61A7EF}" destId="{49DA47C9-284A-4CC1-A49E-7CDA19AFB913}" srcOrd="0" destOrd="0" presId="urn:microsoft.com/office/officeart/2005/8/layout/vList2"/>
    <dgm:cxn modelId="{1E51AB44-0441-47D9-BCF7-4D5806F9BD44}" type="presOf" srcId="{DE5E7E13-C58C-4A23-95B0-2B0D143B7DC7}" destId="{162DCC72-881D-4288-AC89-D521416F32B8}" srcOrd="0" destOrd="0" presId="urn:microsoft.com/office/officeart/2005/8/layout/vList2"/>
    <dgm:cxn modelId="{87B8B64B-70DC-47FA-BF13-F1C033F32B97}" srcId="{90FCF924-7A03-439D-818E-C3E62EA84672}" destId="{98958CEF-5A65-430B-A795-EBA303F6BF4C}" srcOrd="4" destOrd="0" parTransId="{79443E18-DA51-4A75-BAFA-07DCEC40BA30}" sibTransId="{CB9A455B-FDB2-4816-B5F3-DD81E7AF8AAC}"/>
    <dgm:cxn modelId="{73FECF56-F550-473F-A878-33F3E7C530FC}" srcId="{90FCF924-7A03-439D-818E-C3E62EA84672}" destId="{08A3A9FC-90E0-49A8-9CC3-45B04420DB76}" srcOrd="0" destOrd="0" parTransId="{369C76DC-2BEB-4ABB-9768-958A51365B2A}" sibTransId="{DB1CCAC3-DC1F-40EC-8637-B7F664B1DFA3}"/>
    <dgm:cxn modelId="{F2EB8B57-1B4F-4022-ABAD-E9CD6A02181F}" srcId="{90FCF924-7A03-439D-818E-C3E62EA84672}" destId="{B6C4406F-7611-47E3-B5B7-88351A61A7EF}" srcOrd="1" destOrd="0" parTransId="{912A9134-6328-4535-A245-2F0BD16A7D54}" sibTransId="{7974A738-35C4-4EA2-A1C1-B54225B449CD}"/>
    <dgm:cxn modelId="{DEBD906E-D084-41D7-BE3A-72E0B3C2B6AA}" type="presOf" srcId="{08A3A9FC-90E0-49A8-9CC3-45B04420DB76}" destId="{BD0C3EE4-8CA5-49F4-878B-6D881BCE78B5}" srcOrd="0" destOrd="0" presId="urn:microsoft.com/office/officeart/2005/8/layout/vList2"/>
    <dgm:cxn modelId="{3F37F978-8DFF-4918-A801-C1FE3657477F}" type="presOf" srcId="{98958CEF-5A65-430B-A795-EBA303F6BF4C}" destId="{ED517FE8-909D-4517-983E-85D9B404CB4D}" srcOrd="0" destOrd="0" presId="urn:microsoft.com/office/officeart/2005/8/layout/vList2"/>
    <dgm:cxn modelId="{D0CAD582-272C-46A6-80E0-A93CAD4CB5A4}" type="presOf" srcId="{90FCF924-7A03-439D-818E-C3E62EA84672}" destId="{3B993A35-802E-4B6F-8467-1523DEB42ADC}" srcOrd="0" destOrd="0" presId="urn:microsoft.com/office/officeart/2005/8/layout/vList2"/>
    <dgm:cxn modelId="{6253A7FC-5B58-4700-951E-73800605A614}" srcId="{90FCF924-7A03-439D-818E-C3E62EA84672}" destId="{D511AEDA-0F58-411E-B961-CDB00CC37ADC}" srcOrd="3" destOrd="0" parTransId="{CAF13602-368C-4CED-9F55-C15E3AB6E6AD}" sibTransId="{0987B63C-6D64-4493-B410-2AB2425B6D92}"/>
    <dgm:cxn modelId="{E2ECEFF7-A70D-421A-B2BC-A77BCE0CDF9A}" type="presParOf" srcId="{3B993A35-802E-4B6F-8467-1523DEB42ADC}" destId="{BD0C3EE4-8CA5-49F4-878B-6D881BCE78B5}" srcOrd="0" destOrd="0" presId="urn:microsoft.com/office/officeart/2005/8/layout/vList2"/>
    <dgm:cxn modelId="{1B2D452D-9EC2-48BF-83CD-57CF6BB8529D}" type="presParOf" srcId="{3B993A35-802E-4B6F-8467-1523DEB42ADC}" destId="{EE226A9E-173E-40B0-8C7F-4E1BC2839139}" srcOrd="1" destOrd="0" presId="urn:microsoft.com/office/officeart/2005/8/layout/vList2"/>
    <dgm:cxn modelId="{7EBDF064-C85D-43D7-8B3C-B9EB7C089437}" type="presParOf" srcId="{3B993A35-802E-4B6F-8467-1523DEB42ADC}" destId="{49DA47C9-284A-4CC1-A49E-7CDA19AFB913}" srcOrd="2" destOrd="0" presId="urn:microsoft.com/office/officeart/2005/8/layout/vList2"/>
    <dgm:cxn modelId="{010AFB76-A144-487A-93EC-748014185E82}" type="presParOf" srcId="{3B993A35-802E-4B6F-8467-1523DEB42ADC}" destId="{D46AE086-19B3-433F-A570-EA0F432F07FF}" srcOrd="3" destOrd="0" presId="urn:microsoft.com/office/officeart/2005/8/layout/vList2"/>
    <dgm:cxn modelId="{DE12C33A-5F57-4F7C-AB76-E81AB25A87C7}" type="presParOf" srcId="{3B993A35-802E-4B6F-8467-1523DEB42ADC}" destId="{162DCC72-881D-4288-AC89-D521416F32B8}" srcOrd="4" destOrd="0" presId="urn:microsoft.com/office/officeart/2005/8/layout/vList2"/>
    <dgm:cxn modelId="{B579A8A9-CE2C-4050-9BE6-3F8E65DF80EF}" type="presParOf" srcId="{3B993A35-802E-4B6F-8467-1523DEB42ADC}" destId="{1EC9C1F6-35A7-465F-BC9A-2B00F5DAA5B0}" srcOrd="5" destOrd="0" presId="urn:microsoft.com/office/officeart/2005/8/layout/vList2"/>
    <dgm:cxn modelId="{2D205CD8-4B91-4269-813B-D300F30D5692}" type="presParOf" srcId="{3B993A35-802E-4B6F-8467-1523DEB42ADC}" destId="{E37381DD-1504-411A-962A-6A2CF2E46FE1}" srcOrd="6" destOrd="0" presId="urn:microsoft.com/office/officeart/2005/8/layout/vList2"/>
    <dgm:cxn modelId="{C3443E62-D04B-45B7-A449-F558CB2599CD}" type="presParOf" srcId="{3B993A35-802E-4B6F-8467-1523DEB42ADC}" destId="{A2B6D8F6-22E2-4492-82D8-BCF0AB7921B3}" srcOrd="7" destOrd="0" presId="urn:microsoft.com/office/officeart/2005/8/layout/vList2"/>
    <dgm:cxn modelId="{F48756E7-A866-4A1F-8991-D445A08B35FA}" type="presParOf" srcId="{3B993A35-802E-4B6F-8467-1523DEB42ADC}" destId="{ED517FE8-909D-4517-983E-85D9B404CB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C3EE4-8CA5-49F4-878B-6D881BCE78B5}">
      <dsp:nvSpPr>
        <dsp:cNvPr id="0" name=""/>
        <dsp:cNvSpPr/>
      </dsp:nvSpPr>
      <dsp:spPr>
        <a:xfrm>
          <a:off x="0" y="912113"/>
          <a:ext cx="5257800" cy="671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933450">
            <a:lnSpc>
              <a:spcPct val="90000"/>
            </a:lnSpc>
            <a:spcBef>
              <a:spcPct val="0"/>
            </a:spcBef>
            <a:spcAft>
              <a:spcPct val="35000"/>
            </a:spcAft>
            <a:buNone/>
          </a:pPr>
          <a:r>
            <a:rPr lang="en-US" sz="2800" kern="1200"/>
            <a:t>20 years old &amp; never had a period</a:t>
          </a:r>
        </a:p>
      </dsp:txBody>
      <dsp:txXfrm>
        <a:off x="32784" y="944897"/>
        <a:ext cx="5192232" cy="606012"/>
      </dsp:txXfrm>
    </dsp:sp>
    <dsp:sp modelId="{74AF3C1A-BAF6-480F-B666-380E69FFECBA}">
      <dsp:nvSpPr>
        <dsp:cNvPr id="0" name=""/>
        <dsp:cNvSpPr/>
      </dsp:nvSpPr>
      <dsp:spPr>
        <a:xfrm>
          <a:off x="0" y="1664333"/>
          <a:ext cx="5257800" cy="6715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ea typeface="+mn-lt"/>
              <a:cs typeface="+mn-lt"/>
            </a:rPr>
            <a:t>Struggles with osteoporosis</a:t>
          </a:r>
        </a:p>
      </dsp:txBody>
      <dsp:txXfrm>
        <a:off x="32784" y="1697117"/>
        <a:ext cx="5192232" cy="606012"/>
      </dsp:txXfrm>
    </dsp:sp>
    <dsp:sp modelId="{162DCC72-881D-4288-AC89-D521416F32B8}">
      <dsp:nvSpPr>
        <dsp:cNvPr id="0" name=""/>
        <dsp:cNvSpPr/>
      </dsp:nvSpPr>
      <dsp:spPr>
        <a:xfrm>
          <a:off x="0" y="2416553"/>
          <a:ext cx="5257800" cy="6715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ea typeface="+mn-lt"/>
              <a:cs typeface="+mn-lt"/>
            </a:rPr>
            <a:t>‘The girl who over trained’</a:t>
          </a:r>
        </a:p>
      </dsp:txBody>
      <dsp:txXfrm>
        <a:off x="32784" y="2449337"/>
        <a:ext cx="5192232" cy="606012"/>
      </dsp:txXfrm>
    </dsp:sp>
    <dsp:sp modelId="{E37381DD-1504-411A-962A-6A2CF2E46FE1}">
      <dsp:nvSpPr>
        <dsp:cNvPr id="0" name=""/>
        <dsp:cNvSpPr/>
      </dsp:nvSpPr>
      <dsp:spPr>
        <a:xfrm>
          <a:off x="0" y="3168774"/>
          <a:ext cx="5257800" cy="6715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ea typeface="+mn-lt"/>
              <a:cs typeface="+mn-lt"/>
            </a:rPr>
            <a:t>‘The girl who under fuelled’</a:t>
          </a:r>
          <a:endParaRPr lang="en-GB" sz="2800" kern="1200">
            <a:cs typeface="Calibri"/>
          </a:endParaRPr>
        </a:p>
      </dsp:txBody>
      <dsp:txXfrm>
        <a:off x="32784" y="3201558"/>
        <a:ext cx="5192232" cy="606012"/>
      </dsp:txXfrm>
    </dsp:sp>
    <dsp:sp modelId="{7EBFD7D1-5C4F-4A41-97FA-78CA844B6892}">
      <dsp:nvSpPr>
        <dsp:cNvPr id="0" name=""/>
        <dsp:cNvSpPr/>
      </dsp:nvSpPr>
      <dsp:spPr>
        <a:xfrm>
          <a:off x="0" y="3920993"/>
          <a:ext cx="5257800" cy="6715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‘It won’t happen to me’</a:t>
          </a:r>
        </a:p>
      </dsp:txBody>
      <dsp:txXfrm>
        <a:off x="32784" y="3953777"/>
        <a:ext cx="5192232" cy="606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F1040-0B0D-4787-9FBB-BE336284624D}">
      <dsp:nvSpPr>
        <dsp:cNvPr id="0" name=""/>
        <dsp:cNvSpPr/>
      </dsp:nvSpPr>
      <dsp:spPr>
        <a:xfrm>
          <a:off x="26847" y="416097"/>
          <a:ext cx="1824753" cy="110318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Age 15 in GB Team, competed at 1</a:t>
          </a:r>
          <a:r>
            <a:rPr lang="en-GB" sz="1300" kern="1200" baseline="30000"/>
            <a:t>st</a:t>
          </a:r>
          <a:r>
            <a:rPr lang="en-GB" sz="1300" kern="1200"/>
            <a:t> World Cross Country Championships</a:t>
          </a:r>
          <a:endParaRPr lang="en-US" sz="1300" kern="1200"/>
        </a:p>
      </dsp:txBody>
      <dsp:txXfrm>
        <a:off x="26847" y="416097"/>
        <a:ext cx="1824753" cy="1103187"/>
      </dsp:txXfrm>
    </dsp:sp>
    <dsp:sp modelId="{953C8DB6-B78B-4F6F-ACA8-802D35E21A16}">
      <dsp:nvSpPr>
        <dsp:cNvPr id="0" name=""/>
        <dsp:cNvSpPr/>
      </dsp:nvSpPr>
      <dsp:spPr>
        <a:xfrm>
          <a:off x="2037580" y="409754"/>
          <a:ext cx="1859792" cy="111587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Reached every target in training with ease </a:t>
          </a:r>
          <a:endParaRPr lang="en-US" sz="1300" kern="1200"/>
        </a:p>
      </dsp:txBody>
      <dsp:txXfrm>
        <a:off x="2037580" y="409754"/>
        <a:ext cx="1859792" cy="1115875"/>
      </dsp:txXfrm>
    </dsp:sp>
    <dsp:sp modelId="{DB1CD976-A8AC-4208-8EF3-285588DD56AD}">
      <dsp:nvSpPr>
        <dsp:cNvPr id="0" name=""/>
        <dsp:cNvSpPr/>
      </dsp:nvSpPr>
      <dsp:spPr>
        <a:xfrm>
          <a:off x="4083351" y="409754"/>
          <a:ext cx="1859792" cy="111587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She moved training groups training was more intense </a:t>
          </a:r>
          <a:endParaRPr lang="en-US" sz="1300" kern="1200"/>
        </a:p>
      </dsp:txBody>
      <dsp:txXfrm>
        <a:off x="4083351" y="409754"/>
        <a:ext cx="1859792" cy="1115875"/>
      </dsp:txXfrm>
    </dsp:sp>
    <dsp:sp modelId="{8019737E-EA26-4EF5-9702-334C0E94C5A2}">
      <dsp:nvSpPr>
        <dsp:cNvPr id="0" name=""/>
        <dsp:cNvSpPr/>
      </dsp:nvSpPr>
      <dsp:spPr>
        <a:xfrm>
          <a:off x="9328" y="1711608"/>
          <a:ext cx="1859792" cy="111587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t>She began under fuelling</a:t>
          </a:r>
          <a:r>
            <a:rPr lang="en-GB" sz="1300" kern="1200">
              <a:latin typeface="Calibri Light" panose="020F0302020204030204"/>
            </a:rPr>
            <a:t> </a:t>
          </a:r>
          <a:endParaRPr lang="en-US" sz="1300" kern="1200"/>
        </a:p>
      </dsp:txBody>
      <dsp:txXfrm>
        <a:off x="9328" y="1711608"/>
        <a:ext cx="1859792" cy="1115875"/>
      </dsp:txXfrm>
    </dsp:sp>
    <dsp:sp modelId="{BCE3D2D2-9F49-4DDA-B365-46A7B7CF315D}">
      <dsp:nvSpPr>
        <dsp:cNvPr id="0" name=""/>
        <dsp:cNvSpPr/>
      </dsp:nvSpPr>
      <dsp:spPr>
        <a:xfrm>
          <a:off x="2055099" y="1711608"/>
          <a:ext cx="1859792" cy="11158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Body was forced into over training </a:t>
          </a:r>
          <a:endParaRPr lang="en-US" sz="1300" kern="1200"/>
        </a:p>
      </dsp:txBody>
      <dsp:txXfrm>
        <a:off x="2055099" y="1711608"/>
        <a:ext cx="1859792" cy="1115875"/>
      </dsp:txXfrm>
    </dsp:sp>
    <dsp:sp modelId="{F29530CD-452A-4B9B-B0CF-607921399468}">
      <dsp:nvSpPr>
        <dsp:cNvPr id="0" name=""/>
        <dsp:cNvSpPr/>
      </dsp:nvSpPr>
      <dsp:spPr>
        <a:xfrm>
          <a:off x="4100870" y="1711608"/>
          <a:ext cx="1859792" cy="11158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Still meeting all training targets</a:t>
          </a:r>
        </a:p>
      </dsp:txBody>
      <dsp:txXfrm>
        <a:off x="4100870" y="1711608"/>
        <a:ext cx="1859792" cy="1115875"/>
      </dsp:txXfrm>
    </dsp:sp>
    <dsp:sp modelId="{733D7752-6BF5-4389-865A-2CFCCFF4D18D}">
      <dsp:nvSpPr>
        <dsp:cNvPr id="0" name=""/>
        <dsp:cNvSpPr/>
      </dsp:nvSpPr>
      <dsp:spPr>
        <a:xfrm>
          <a:off x="9328" y="3013463"/>
          <a:ext cx="1859792" cy="111587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She viewed having no periods as an athletics advantage</a:t>
          </a:r>
          <a:endParaRPr lang="en-US" sz="1300" kern="1200"/>
        </a:p>
      </dsp:txBody>
      <dsp:txXfrm>
        <a:off x="9328" y="3013463"/>
        <a:ext cx="1859792" cy="1115875"/>
      </dsp:txXfrm>
    </dsp:sp>
    <dsp:sp modelId="{A5F2FD3E-BBF7-4661-9BB4-89C58D132850}">
      <dsp:nvSpPr>
        <dsp:cNvPr id="0" name=""/>
        <dsp:cNvSpPr/>
      </dsp:nvSpPr>
      <dsp:spPr>
        <a:xfrm>
          <a:off x="2055099" y="3013463"/>
          <a:ext cx="1859792" cy="111587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Parents took her to GP blood tests showed low levels of hormones but told it was fine and she was just a late developer</a:t>
          </a:r>
          <a:endParaRPr lang="en-US" sz="1300" kern="1200"/>
        </a:p>
      </dsp:txBody>
      <dsp:txXfrm>
        <a:off x="2055099" y="3013463"/>
        <a:ext cx="1859792" cy="1115875"/>
      </dsp:txXfrm>
    </dsp:sp>
    <dsp:sp modelId="{8A74A7E6-5A1E-4EB7-B0AB-96F33F3BCAE1}">
      <dsp:nvSpPr>
        <dsp:cNvPr id="0" name=""/>
        <dsp:cNvSpPr/>
      </dsp:nvSpPr>
      <dsp:spPr>
        <a:xfrm>
          <a:off x="4100870" y="3013463"/>
          <a:ext cx="1859792" cy="111587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Broke her foot while swimming </a:t>
          </a:r>
          <a:endParaRPr lang="en-US" sz="1300" kern="1200"/>
        </a:p>
      </dsp:txBody>
      <dsp:txXfrm>
        <a:off x="4100870" y="3013463"/>
        <a:ext cx="1859792" cy="1115875"/>
      </dsp:txXfrm>
    </dsp:sp>
    <dsp:sp modelId="{12C14988-98EB-457C-A661-7430E022D9B7}">
      <dsp:nvSpPr>
        <dsp:cNvPr id="0" name=""/>
        <dsp:cNvSpPr/>
      </dsp:nvSpPr>
      <dsp:spPr>
        <a:xfrm>
          <a:off x="1040973" y="4315317"/>
          <a:ext cx="1859792" cy="11158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Diagnosed with osteoporosis </a:t>
          </a:r>
          <a:endParaRPr lang="en-US" sz="1300" kern="1200"/>
        </a:p>
      </dsp:txBody>
      <dsp:txXfrm>
        <a:off x="1040973" y="4315317"/>
        <a:ext cx="1859792" cy="1115875"/>
      </dsp:txXfrm>
    </dsp:sp>
    <dsp:sp modelId="{E74488D3-5A95-476B-980D-5C512141DEAD}">
      <dsp:nvSpPr>
        <dsp:cNvPr id="0" name=""/>
        <dsp:cNvSpPr/>
      </dsp:nvSpPr>
      <dsp:spPr>
        <a:xfrm>
          <a:off x="3086744" y="4315317"/>
          <a:ext cx="1859792" cy="11158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Over the last year she has been fracture-free for 4 weeks!!</a:t>
          </a:r>
          <a:endParaRPr lang="en-US" sz="1300" kern="1200"/>
        </a:p>
      </dsp:txBody>
      <dsp:txXfrm>
        <a:off x="3086744" y="4315317"/>
        <a:ext cx="1859792" cy="1115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C039B-F3DB-4892-AB5D-31DE57CE67C6}">
      <dsp:nvSpPr>
        <dsp:cNvPr id="0" name=""/>
        <dsp:cNvSpPr/>
      </dsp:nvSpPr>
      <dsp:spPr>
        <a:xfrm>
          <a:off x="825049" y="17140"/>
          <a:ext cx="2470621" cy="148237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a:rPr>
            <a:t>Progesterone increases catabolism</a:t>
          </a:r>
          <a:endParaRPr lang="en-GB" sz="1900" kern="1200" dirty="0"/>
        </a:p>
      </dsp:txBody>
      <dsp:txXfrm>
        <a:off x="825049" y="17140"/>
        <a:ext cx="2470621" cy="1482372"/>
      </dsp:txXfrm>
    </dsp:sp>
    <dsp:sp modelId="{985B4311-C8F8-47C1-8367-93BCEF132ACF}">
      <dsp:nvSpPr>
        <dsp:cNvPr id="0" name=""/>
        <dsp:cNvSpPr/>
      </dsp:nvSpPr>
      <dsp:spPr>
        <a:xfrm>
          <a:off x="3523956" y="1116"/>
          <a:ext cx="2470621" cy="148237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a:rPr>
            <a:t>Sleep latency is altered affecting readiness and recovery</a:t>
          </a:r>
          <a:endParaRPr lang="en-GB" sz="1900" kern="1200" dirty="0"/>
        </a:p>
      </dsp:txBody>
      <dsp:txXfrm>
        <a:off x="3523956" y="1116"/>
        <a:ext cx="2470621" cy="1482372"/>
      </dsp:txXfrm>
    </dsp:sp>
    <dsp:sp modelId="{29533E1A-6E78-4B02-9E60-E2D523774B0C}">
      <dsp:nvSpPr>
        <dsp:cNvPr id="0" name=""/>
        <dsp:cNvSpPr/>
      </dsp:nvSpPr>
      <dsp:spPr>
        <a:xfrm>
          <a:off x="2264334" y="1703230"/>
          <a:ext cx="2470621" cy="148237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a:rPr>
            <a:t>Learning, processing and spatial awareness are influenced</a:t>
          </a:r>
          <a:endParaRPr lang="en-GB" sz="1900" kern="1200" dirty="0"/>
        </a:p>
      </dsp:txBody>
      <dsp:txXfrm>
        <a:off x="2264334" y="1703230"/>
        <a:ext cx="2470621" cy="1482372"/>
      </dsp:txXfrm>
    </dsp:sp>
    <dsp:sp modelId="{BB48F02A-7854-4591-B3DF-C1F48E6A5EC6}">
      <dsp:nvSpPr>
        <dsp:cNvPr id="0" name=""/>
        <dsp:cNvSpPr/>
      </dsp:nvSpPr>
      <dsp:spPr>
        <a:xfrm>
          <a:off x="3523956" y="3461102"/>
          <a:ext cx="2470621" cy="148237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a:rPr>
            <a:t>PMS influenced by inflammation affecting recovery</a:t>
          </a:r>
          <a:endParaRPr lang="en-GB" sz="1900" kern="1200" dirty="0"/>
        </a:p>
      </dsp:txBody>
      <dsp:txXfrm>
        <a:off x="3523956" y="3461102"/>
        <a:ext cx="2470621" cy="1482372"/>
      </dsp:txXfrm>
    </dsp:sp>
    <dsp:sp modelId="{9C6350C3-B8EE-4C02-B63C-CC4705543620}">
      <dsp:nvSpPr>
        <dsp:cNvPr id="0" name=""/>
        <dsp:cNvSpPr/>
      </dsp:nvSpPr>
      <dsp:spPr>
        <a:xfrm>
          <a:off x="754241" y="3461102"/>
          <a:ext cx="2470621" cy="148237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a:rPr>
            <a:t>Recovery is altered at different stages of the cycle</a:t>
          </a:r>
        </a:p>
      </dsp:txBody>
      <dsp:txXfrm>
        <a:off x="754241" y="3461102"/>
        <a:ext cx="2470621" cy="1482372"/>
      </dsp:txXfrm>
    </dsp:sp>
    <dsp:sp modelId="{B950C214-9080-4129-9C16-9036ED93B46C}">
      <dsp:nvSpPr>
        <dsp:cNvPr id="0" name=""/>
        <dsp:cNvSpPr/>
      </dsp:nvSpPr>
      <dsp:spPr>
        <a:xfrm>
          <a:off x="3523956" y="3459986"/>
          <a:ext cx="2470621" cy="148237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dirty="0">
              <a:latin typeface="Calibri"/>
            </a:rPr>
            <a:t>Oestrogen interact with connective tissues affecting biomechanics and injury risk</a:t>
          </a:r>
        </a:p>
      </dsp:txBody>
      <dsp:txXfrm>
        <a:off x="3523956" y="3459986"/>
        <a:ext cx="2470621" cy="14823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F8470-8C87-4FF7-A7A2-641FFFA7D8CB}">
      <dsp:nvSpPr>
        <dsp:cNvPr id="0" name=""/>
        <dsp:cNvSpPr/>
      </dsp:nvSpPr>
      <dsp:spPr>
        <a:xfrm>
          <a:off x="539136" y="0"/>
          <a:ext cx="4640410" cy="464041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0F9586-0D5F-43D5-AC25-6F6CFFCA0AEF}">
      <dsp:nvSpPr>
        <dsp:cNvPr id="0" name=""/>
        <dsp:cNvSpPr/>
      </dsp:nvSpPr>
      <dsp:spPr>
        <a:xfrm>
          <a:off x="979975" y="440838"/>
          <a:ext cx="1809759" cy="180975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The menstrual cycle can affect – brain function, cardiovascular, respiratory, metabolic, thermoregulation, aerobic, anaerobic capacity, strength, injury rate, illness. </a:t>
          </a:r>
          <a:endParaRPr lang="en-US" sz="1200" kern="1200"/>
        </a:p>
      </dsp:txBody>
      <dsp:txXfrm>
        <a:off x="1068320" y="529183"/>
        <a:ext cx="1633069" cy="1633069"/>
      </dsp:txXfrm>
    </dsp:sp>
    <dsp:sp modelId="{EDB362A9-CA1F-478B-B75C-2802B1A80F3D}">
      <dsp:nvSpPr>
        <dsp:cNvPr id="0" name=""/>
        <dsp:cNvSpPr/>
      </dsp:nvSpPr>
      <dsp:spPr>
        <a:xfrm>
          <a:off x="2928948" y="440838"/>
          <a:ext cx="1809759" cy="180975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66% of athletes report training is worse at some point in their menstrual cycle</a:t>
          </a:r>
          <a:endParaRPr lang="en-US" sz="1200" kern="1200"/>
        </a:p>
      </dsp:txBody>
      <dsp:txXfrm>
        <a:off x="3017293" y="529183"/>
        <a:ext cx="1633069" cy="1633069"/>
      </dsp:txXfrm>
    </dsp:sp>
    <dsp:sp modelId="{C6CFEC43-EC1C-4050-B885-0456E9B13E90}">
      <dsp:nvSpPr>
        <dsp:cNvPr id="0" name=""/>
        <dsp:cNvSpPr/>
      </dsp:nvSpPr>
      <dsp:spPr>
        <a:xfrm>
          <a:off x="979975" y="2389811"/>
          <a:ext cx="1809759" cy="180975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Interviews with Welsh athletes – 71% experienced abdominal cramps causing adjustment or missed training! </a:t>
          </a:r>
          <a:endParaRPr lang="en-US" sz="1200" kern="1200"/>
        </a:p>
      </dsp:txBody>
      <dsp:txXfrm>
        <a:off x="1068320" y="2478156"/>
        <a:ext cx="1633069" cy="1633069"/>
      </dsp:txXfrm>
    </dsp:sp>
    <dsp:sp modelId="{FE90E591-D48A-4D7B-BF34-1AB27C112F43}">
      <dsp:nvSpPr>
        <dsp:cNvPr id="0" name=""/>
        <dsp:cNvSpPr/>
      </dsp:nvSpPr>
      <dsp:spPr>
        <a:xfrm>
          <a:off x="2928948" y="2389811"/>
          <a:ext cx="1809759" cy="180975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Olympic medal-winning performances have taken place during all phases of the cycle</a:t>
          </a:r>
          <a:endParaRPr lang="en-US" sz="1200" kern="1200"/>
        </a:p>
      </dsp:txBody>
      <dsp:txXfrm>
        <a:off x="3017293" y="2478156"/>
        <a:ext cx="1633069" cy="16330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C3EE4-8CA5-49F4-878B-6D881BCE78B5}">
      <dsp:nvSpPr>
        <dsp:cNvPr id="0" name=""/>
        <dsp:cNvSpPr/>
      </dsp:nvSpPr>
      <dsp:spPr>
        <a:xfrm>
          <a:off x="0" y="401723"/>
          <a:ext cx="5257800" cy="11407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1600" kern="1200">
              <a:ea typeface="+mn-lt"/>
              <a:cs typeface="+mn-lt"/>
            </a:rPr>
            <a:t>As a junior athlete I had regular periods throughout. Started at 13. </a:t>
          </a:r>
        </a:p>
        <a:p>
          <a:pPr marL="0" lvl="0" algn="l" defTabSz="933450">
            <a:lnSpc>
              <a:spcPct val="90000"/>
            </a:lnSpc>
            <a:spcBef>
              <a:spcPct val="0"/>
            </a:spcBef>
            <a:spcAft>
              <a:spcPct val="35000"/>
            </a:spcAft>
            <a:buNone/>
          </a:pPr>
          <a:endParaRPr lang="en-US" sz="1600" kern="1200"/>
        </a:p>
      </dsp:txBody>
      <dsp:txXfrm>
        <a:off x="55687" y="457410"/>
        <a:ext cx="5146426" cy="1029376"/>
      </dsp:txXfrm>
    </dsp:sp>
    <dsp:sp modelId="{74AF3C1A-BAF6-480F-B666-380E69FFECBA}">
      <dsp:nvSpPr>
        <dsp:cNvPr id="0" name=""/>
        <dsp:cNvSpPr/>
      </dsp:nvSpPr>
      <dsp:spPr>
        <a:xfrm>
          <a:off x="0" y="1588553"/>
          <a:ext cx="5257800" cy="114075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ea typeface="+mn-lt"/>
              <a:cs typeface="+mn-lt"/>
            </a:rPr>
            <a:t>One experience I remember as an U20 athlete I had my period the night before and due to bad period pain I had no sleep. </a:t>
          </a:r>
        </a:p>
      </dsp:txBody>
      <dsp:txXfrm>
        <a:off x="55687" y="1644240"/>
        <a:ext cx="5146426" cy="1029376"/>
      </dsp:txXfrm>
    </dsp:sp>
    <dsp:sp modelId="{162DCC72-881D-4288-AC89-D521416F32B8}">
      <dsp:nvSpPr>
        <dsp:cNvPr id="0" name=""/>
        <dsp:cNvSpPr/>
      </dsp:nvSpPr>
      <dsp:spPr>
        <a:xfrm>
          <a:off x="0" y="2775383"/>
          <a:ext cx="5257800" cy="114075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ea typeface="+mn-lt"/>
              <a:cs typeface="+mn-lt"/>
            </a:rPr>
            <a:t>Subsequently the next day when I raced over 800m I had a really poor race and under performed massively compared to my potential. </a:t>
          </a:r>
        </a:p>
      </dsp:txBody>
      <dsp:txXfrm>
        <a:off x="55687" y="2831070"/>
        <a:ext cx="5146426" cy="1029376"/>
      </dsp:txXfrm>
    </dsp:sp>
    <dsp:sp modelId="{E37381DD-1504-411A-962A-6A2CF2E46FE1}">
      <dsp:nvSpPr>
        <dsp:cNvPr id="0" name=""/>
        <dsp:cNvSpPr/>
      </dsp:nvSpPr>
      <dsp:spPr>
        <a:xfrm>
          <a:off x="0" y="3962214"/>
          <a:ext cx="5257800" cy="114075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ea typeface="+mn-lt"/>
              <a:cs typeface="+mn-lt"/>
            </a:rPr>
            <a:t>This created a huge dent to my confidence and being honest I was unable to move on from this. I was 18 and I felt I let a lot of people down. Subsequently I had one more year in the sport and I then I stopped competing for about 10 years </a:t>
          </a:r>
          <a:endParaRPr lang="en-GB" sz="1600" kern="1200">
            <a:cs typeface="Calibri"/>
          </a:endParaRPr>
        </a:p>
      </dsp:txBody>
      <dsp:txXfrm>
        <a:off x="55687" y="4017901"/>
        <a:ext cx="5146426" cy="10293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74DD8-EEFD-244A-AB11-4E50BFF5C03F}">
      <dsp:nvSpPr>
        <dsp:cNvPr id="0" name=""/>
        <dsp:cNvSpPr/>
      </dsp:nvSpPr>
      <dsp:spPr>
        <a:xfrm>
          <a:off x="0" y="3059187"/>
          <a:ext cx="6096000" cy="100409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Know your athlete and your athlete to have self-awareness. The link, having conversations to share observations and experiences to manage training and performance</a:t>
          </a:r>
        </a:p>
      </dsp:txBody>
      <dsp:txXfrm>
        <a:off x="0" y="3059187"/>
        <a:ext cx="6096000" cy="1004093"/>
      </dsp:txXfrm>
    </dsp:sp>
    <dsp:sp modelId="{200C6EA1-59D6-B04C-A783-8105D08C9983}">
      <dsp:nvSpPr>
        <dsp:cNvPr id="0" name=""/>
        <dsp:cNvSpPr/>
      </dsp:nvSpPr>
      <dsp:spPr>
        <a:xfrm rot="10800000">
          <a:off x="0" y="1529953"/>
          <a:ext cx="6096000" cy="1544296"/>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Properly naming and talking about menstruation (without using euphemisms). It can be awkward at first, but the more you do it, the more comfortable you’ll be</a:t>
          </a:r>
        </a:p>
      </dsp:txBody>
      <dsp:txXfrm rot="10800000">
        <a:off x="0" y="1529953"/>
        <a:ext cx="6096000" cy="1003437"/>
      </dsp:txXfrm>
    </dsp:sp>
    <dsp:sp modelId="{5CDB0848-F708-FB48-BB4B-C6F3C241FFB6}">
      <dsp:nvSpPr>
        <dsp:cNvPr id="0" name=""/>
        <dsp:cNvSpPr/>
      </dsp:nvSpPr>
      <dsp:spPr>
        <a:xfrm rot="10800000">
          <a:off x="0" y="0"/>
          <a:ext cx="6096000" cy="1544296"/>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By bringing menstruation out into the open, you’re letting others know that it’s okay to discuss. </a:t>
          </a:r>
        </a:p>
      </dsp:txBody>
      <dsp:txXfrm rot="10800000">
        <a:off x="0" y="0"/>
        <a:ext cx="6096000" cy="10034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1A539-4CB6-4C7E-98A2-03DA528483B7}">
      <dsp:nvSpPr>
        <dsp:cNvPr id="0" name=""/>
        <dsp:cNvSpPr/>
      </dsp:nvSpPr>
      <dsp:spPr>
        <a:xfrm>
          <a:off x="289452" y="859070"/>
          <a:ext cx="891052" cy="891052"/>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C0F561-70B0-410A-A67C-D52805FC6415}">
      <dsp:nvSpPr>
        <dsp:cNvPr id="0" name=""/>
        <dsp:cNvSpPr/>
      </dsp:nvSpPr>
      <dsp:spPr>
        <a:xfrm>
          <a:off x="479349" y="1048966"/>
          <a:ext cx="511259" cy="5112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A86DB7-B243-4FAE-A31F-7E891E0AAAFD}">
      <dsp:nvSpPr>
        <dsp:cNvPr id="0" name=""/>
        <dsp:cNvSpPr/>
      </dsp:nvSpPr>
      <dsp:spPr>
        <a:xfrm>
          <a:off x="4608" y="2027663"/>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Clarity</a:t>
          </a:r>
          <a:r>
            <a:rPr lang="en-US" sz="1100" kern="1200"/>
            <a:t> – Clear message, sharing an observation</a:t>
          </a:r>
        </a:p>
      </dsp:txBody>
      <dsp:txXfrm>
        <a:off x="4608" y="2027663"/>
        <a:ext cx="1460742" cy="584296"/>
      </dsp:txXfrm>
    </dsp:sp>
    <dsp:sp modelId="{1F7237E0-D952-4049-9BB2-8B8E0F678D32}">
      <dsp:nvSpPr>
        <dsp:cNvPr id="0" name=""/>
        <dsp:cNvSpPr/>
      </dsp:nvSpPr>
      <dsp:spPr>
        <a:xfrm>
          <a:off x="2005825" y="859070"/>
          <a:ext cx="891052" cy="891052"/>
        </a:xfrm>
        <a:prstGeom prst="round2DiagRect">
          <a:avLst>
            <a:gd name="adj1" fmla="val 29727"/>
            <a:gd name="adj2" fmla="val 0"/>
          </a:avLst>
        </a:prstGeom>
        <a:solidFill>
          <a:schemeClr val="accent5">
            <a:hueOff val="-2483469"/>
            <a:satOff val="9953"/>
            <a:lumOff val="2157"/>
            <a:alphaOff val="0"/>
          </a:schemeClr>
        </a:solidFill>
        <a:ln>
          <a:noFill/>
        </a:ln>
        <a:effectLst/>
      </dsp:spPr>
      <dsp:style>
        <a:lnRef idx="0">
          <a:scrgbClr r="0" g="0" b="0"/>
        </a:lnRef>
        <a:fillRef idx="1">
          <a:scrgbClr r="0" g="0" b="0"/>
        </a:fillRef>
        <a:effectRef idx="0">
          <a:scrgbClr r="0" g="0" b="0"/>
        </a:effectRef>
        <a:fontRef idx="minor"/>
      </dsp:style>
    </dsp:sp>
    <dsp:sp modelId="{EA01E736-0704-43EF-A304-816EF2DAD2B1}">
      <dsp:nvSpPr>
        <dsp:cNvPr id="0" name=""/>
        <dsp:cNvSpPr/>
      </dsp:nvSpPr>
      <dsp:spPr>
        <a:xfrm>
          <a:off x="2195721" y="1048966"/>
          <a:ext cx="511259" cy="5112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1652CE-C4F8-429D-8275-4A3D7B8D7D86}">
      <dsp:nvSpPr>
        <dsp:cNvPr id="0" name=""/>
        <dsp:cNvSpPr/>
      </dsp:nvSpPr>
      <dsp:spPr>
        <a:xfrm>
          <a:off x="1720980" y="2027663"/>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Evidence</a:t>
          </a:r>
          <a:r>
            <a:rPr lang="en-US" sz="1100" kern="1200"/>
            <a:t> - share facts and knowledge</a:t>
          </a:r>
        </a:p>
      </dsp:txBody>
      <dsp:txXfrm>
        <a:off x="1720980" y="2027663"/>
        <a:ext cx="1460742" cy="584296"/>
      </dsp:txXfrm>
    </dsp:sp>
    <dsp:sp modelId="{C1F14DE6-859C-4EDC-A221-57BAACA1F28B}">
      <dsp:nvSpPr>
        <dsp:cNvPr id="0" name=""/>
        <dsp:cNvSpPr/>
      </dsp:nvSpPr>
      <dsp:spPr>
        <a:xfrm>
          <a:off x="3722197" y="859070"/>
          <a:ext cx="891052" cy="891052"/>
        </a:xfrm>
        <a:prstGeom prst="round2DiagRect">
          <a:avLst>
            <a:gd name="adj1" fmla="val 29727"/>
            <a:gd name="adj2" fmla="val 0"/>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dsp:style>
    </dsp:sp>
    <dsp:sp modelId="{81BC04A5-57DB-44C4-8300-CD4A2AB02DF7}">
      <dsp:nvSpPr>
        <dsp:cNvPr id="0" name=""/>
        <dsp:cNvSpPr/>
      </dsp:nvSpPr>
      <dsp:spPr>
        <a:xfrm>
          <a:off x="3912093" y="1048966"/>
          <a:ext cx="511259" cy="51125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03C541-85F0-45EF-A69D-A64AA6139B4A}">
      <dsp:nvSpPr>
        <dsp:cNvPr id="0" name=""/>
        <dsp:cNvSpPr/>
      </dsp:nvSpPr>
      <dsp:spPr>
        <a:xfrm>
          <a:off x="3437352" y="2027663"/>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Effect</a:t>
          </a:r>
          <a:r>
            <a:rPr lang="en-US" sz="1100" kern="1200"/>
            <a:t> – share the here and the now and what could be</a:t>
          </a:r>
        </a:p>
      </dsp:txBody>
      <dsp:txXfrm>
        <a:off x="3437352" y="2027663"/>
        <a:ext cx="1460742" cy="584296"/>
      </dsp:txXfrm>
    </dsp:sp>
    <dsp:sp modelId="{67C186BB-4966-B44A-A0C2-D83C1C9BB3A9}">
      <dsp:nvSpPr>
        <dsp:cNvPr id="0" name=""/>
        <dsp:cNvSpPr/>
      </dsp:nvSpPr>
      <dsp:spPr>
        <a:xfrm>
          <a:off x="5438569" y="859070"/>
          <a:ext cx="891052" cy="891052"/>
        </a:xfrm>
        <a:prstGeom prst="round2DiagRect">
          <a:avLst>
            <a:gd name="adj1" fmla="val 29727"/>
            <a:gd name="adj2" fmla="val 0"/>
          </a:avLst>
        </a:prstGeom>
        <a:solidFill>
          <a:schemeClr val="accent5">
            <a:hueOff val="-7450407"/>
            <a:satOff val="29858"/>
            <a:lumOff val="6471"/>
            <a:alphaOff val="0"/>
          </a:schemeClr>
        </a:solidFill>
        <a:ln>
          <a:noFill/>
        </a:ln>
        <a:effectLst/>
      </dsp:spPr>
      <dsp:style>
        <a:lnRef idx="0">
          <a:scrgbClr r="0" g="0" b="0"/>
        </a:lnRef>
        <a:fillRef idx="1">
          <a:scrgbClr r="0" g="0" b="0"/>
        </a:fillRef>
        <a:effectRef idx="0">
          <a:scrgbClr r="0" g="0" b="0"/>
        </a:effectRef>
        <a:fontRef idx="minor"/>
      </dsp:style>
    </dsp:sp>
    <dsp:sp modelId="{DB42A63F-8933-9240-B855-17BBA135D6F2}">
      <dsp:nvSpPr>
        <dsp:cNvPr id="0" name=""/>
        <dsp:cNvSpPr/>
      </dsp:nvSpPr>
      <dsp:spPr>
        <a:xfrm>
          <a:off x="5628465" y="1048966"/>
          <a:ext cx="511259" cy="511259"/>
        </a:xfrm>
        <a:prstGeom prst="rect">
          <a:avLst/>
        </a:prstGeom>
        <a:blipFill>
          <a:blip xmlns:r="http://schemas.openxmlformats.org/officeDocument/2006/relationships" r:embed="rId7">
            <a:duotone>
              <a:prstClr val="black"/>
              <a:schemeClr val="bg1">
                <a:tint val="45000"/>
                <a:satMod val="400000"/>
              </a:schemeClr>
            </a:duotone>
            <a:extLs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B7EA0B-0D5C-A145-A051-0EAAF0B1CDF7}">
      <dsp:nvSpPr>
        <dsp:cNvPr id="0" name=""/>
        <dsp:cNvSpPr/>
      </dsp:nvSpPr>
      <dsp:spPr>
        <a:xfrm>
          <a:off x="5153724" y="2027663"/>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b="1" kern="1200"/>
            <a:t>LISTEN – </a:t>
          </a:r>
          <a:r>
            <a:rPr lang="en-GB" sz="1100" b="0" kern="1200"/>
            <a:t>to the athlete experience, </a:t>
          </a:r>
          <a:r>
            <a:rPr lang="en-US" sz="1100" kern="1200"/>
            <a:t>how could you action outcomes of the conversation?</a:t>
          </a:r>
          <a:r>
            <a:rPr lang="en-GB" sz="1100" b="1" kern="1200">
              <a:latin typeface="Calibri Light" panose="020F0302020204030204"/>
            </a:rPr>
            <a:t> </a:t>
          </a:r>
          <a:endParaRPr lang="en-GB" sz="1100" b="1" kern="1200"/>
        </a:p>
      </dsp:txBody>
      <dsp:txXfrm>
        <a:off x="5153724" y="2027663"/>
        <a:ext cx="1460742" cy="584296"/>
      </dsp:txXfrm>
    </dsp:sp>
    <dsp:sp modelId="{F68EED9D-7D85-4775-81A5-8EDA8AB4FA12}">
      <dsp:nvSpPr>
        <dsp:cNvPr id="0" name=""/>
        <dsp:cNvSpPr/>
      </dsp:nvSpPr>
      <dsp:spPr>
        <a:xfrm>
          <a:off x="7154941" y="859070"/>
          <a:ext cx="891052" cy="891052"/>
        </a:xfrm>
        <a:prstGeom prst="round2DiagRect">
          <a:avLst>
            <a:gd name="adj1" fmla="val 29727"/>
            <a:gd name="adj2" fmla="val 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dsp:style>
    </dsp:sp>
    <dsp:sp modelId="{D2AB2C39-DAEB-4032-87CC-4B48835D1C6A}">
      <dsp:nvSpPr>
        <dsp:cNvPr id="0" name=""/>
        <dsp:cNvSpPr/>
      </dsp:nvSpPr>
      <dsp:spPr>
        <a:xfrm>
          <a:off x="7344837" y="1048966"/>
          <a:ext cx="511259" cy="511259"/>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85A65F-CEC5-4057-9009-14BFDD320D65}">
      <dsp:nvSpPr>
        <dsp:cNvPr id="0" name=""/>
        <dsp:cNvSpPr/>
      </dsp:nvSpPr>
      <dsp:spPr>
        <a:xfrm>
          <a:off x="6870096" y="2027663"/>
          <a:ext cx="1460742" cy="584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t>Support</a:t>
          </a:r>
          <a:r>
            <a:rPr lang="en-US" sz="1100" kern="1200"/>
            <a:t> – what next…</a:t>
          </a:r>
        </a:p>
      </dsp:txBody>
      <dsp:txXfrm>
        <a:off x="6870096" y="2027663"/>
        <a:ext cx="1460742" cy="5842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C3EE4-8CA5-49F4-878B-6D881BCE78B5}">
      <dsp:nvSpPr>
        <dsp:cNvPr id="0" name=""/>
        <dsp:cNvSpPr/>
      </dsp:nvSpPr>
      <dsp:spPr>
        <a:xfrm>
          <a:off x="0" y="457833"/>
          <a:ext cx="5257800" cy="86711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33450">
            <a:lnSpc>
              <a:spcPct val="100000"/>
            </a:lnSpc>
            <a:spcBef>
              <a:spcPct val="0"/>
            </a:spcBef>
            <a:spcAft>
              <a:spcPct val="35000"/>
            </a:spcAft>
            <a:buNone/>
          </a:pPr>
          <a:r>
            <a:rPr lang="en-GB" sz="2200" kern="1200">
              <a:latin typeface="Calibri Light" panose="020F0302020204030204"/>
              <a:ea typeface="+mn-lt"/>
              <a:cs typeface="+mn-lt"/>
            </a:rPr>
            <a:t>Think - 2 things learnt from</a:t>
          </a:r>
          <a:r>
            <a:rPr lang="en-GB" sz="2200" b="0" i="0" u="none" strike="noStrike" kern="1200" cap="none" baseline="0" noProof="0">
              <a:latin typeface="Calibri Light"/>
              <a:ea typeface="+mn-lt"/>
              <a:cs typeface="+mn-lt"/>
            </a:rPr>
            <a:t> part 1 and part 2</a:t>
          </a:r>
          <a:endParaRPr lang="en-US" sz="2200" kern="1200"/>
        </a:p>
      </dsp:txBody>
      <dsp:txXfrm>
        <a:off x="42329" y="500162"/>
        <a:ext cx="5173142" cy="782458"/>
      </dsp:txXfrm>
    </dsp:sp>
    <dsp:sp modelId="{49DA47C9-284A-4CC1-A49E-7CDA19AFB913}">
      <dsp:nvSpPr>
        <dsp:cNvPr id="0" name=""/>
        <dsp:cNvSpPr/>
      </dsp:nvSpPr>
      <dsp:spPr>
        <a:xfrm>
          <a:off x="0" y="1388309"/>
          <a:ext cx="5257800" cy="86711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kern="1200">
              <a:latin typeface="Calibri Light" panose="020F0302020204030204"/>
              <a:ea typeface="+mn-lt"/>
              <a:cs typeface="+mn-lt"/>
            </a:rPr>
            <a:t>Write - 1 action to complete following these webinars on female athlete</a:t>
          </a:r>
        </a:p>
      </dsp:txBody>
      <dsp:txXfrm>
        <a:off x="42329" y="1430638"/>
        <a:ext cx="5173142" cy="782458"/>
      </dsp:txXfrm>
    </dsp:sp>
    <dsp:sp modelId="{162DCC72-881D-4288-AC89-D521416F32B8}">
      <dsp:nvSpPr>
        <dsp:cNvPr id="0" name=""/>
        <dsp:cNvSpPr/>
      </dsp:nvSpPr>
      <dsp:spPr>
        <a:xfrm>
          <a:off x="0" y="2318785"/>
          <a:ext cx="5257800" cy="86711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kern="1200">
              <a:latin typeface="Calibri Light" panose="020F0302020204030204"/>
              <a:ea typeface="+mn-lt"/>
              <a:cs typeface="+mn-lt"/>
            </a:rPr>
            <a:t>Consider:</a:t>
          </a:r>
          <a:endParaRPr lang="en-GB" sz="2200" kern="1200"/>
        </a:p>
      </dsp:txBody>
      <dsp:txXfrm>
        <a:off x="42329" y="2361114"/>
        <a:ext cx="5173142" cy="782458"/>
      </dsp:txXfrm>
    </dsp:sp>
    <dsp:sp modelId="{E37381DD-1504-411A-962A-6A2CF2E46FE1}">
      <dsp:nvSpPr>
        <dsp:cNvPr id="0" name=""/>
        <dsp:cNvSpPr/>
      </dsp:nvSpPr>
      <dsp:spPr>
        <a:xfrm>
          <a:off x="0" y="3249262"/>
          <a:ext cx="5257800" cy="86711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kern="1200">
              <a:latin typeface="Calibri Light" panose="020F0302020204030204"/>
              <a:ea typeface="+mn-lt"/>
              <a:cs typeface="+mn-lt"/>
            </a:rPr>
            <a:t>How are you going to share this knowledge with coaches and parents you work with?</a:t>
          </a:r>
          <a:endParaRPr lang="en-GB" sz="2200" kern="1200">
            <a:latin typeface="Calibri Light" panose="020F0302020204030204"/>
            <a:cs typeface="Calibri"/>
          </a:endParaRPr>
        </a:p>
      </dsp:txBody>
      <dsp:txXfrm>
        <a:off x="42329" y="3291591"/>
        <a:ext cx="5173142" cy="782458"/>
      </dsp:txXfrm>
    </dsp:sp>
    <dsp:sp modelId="{ED517FE8-909D-4517-983E-85D9B404CB4D}">
      <dsp:nvSpPr>
        <dsp:cNvPr id="0" name=""/>
        <dsp:cNvSpPr/>
      </dsp:nvSpPr>
      <dsp:spPr>
        <a:xfrm>
          <a:off x="0" y="4179738"/>
          <a:ext cx="5257800" cy="867116"/>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kern="1200">
              <a:latin typeface="Calibri Light" panose="020F0302020204030204"/>
              <a:ea typeface="+mn-lt"/>
              <a:cs typeface="+mn-lt"/>
            </a:rPr>
            <a:t>How are you going to put this into practice or build on today?</a:t>
          </a:r>
          <a:endParaRPr lang="en-GB" sz="2200" kern="1200">
            <a:ea typeface="+mn-lt"/>
            <a:cs typeface="+mn-lt"/>
          </a:endParaRPr>
        </a:p>
      </dsp:txBody>
      <dsp:txXfrm>
        <a:off x="42329" y="4222067"/>
        <a:ext cx="5173142" cy="7824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E4351-F554-D844-A910-3DFE7A529C0E}" type="datetimeFigureOut">
              <a:rPr lang="en-US" smtClean="0"/>
              <a:t>6/17/20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A47CD-02FB-6E40-B499-FAFA71BF4C28}" type="slidenum">
              <a:rPr lang="en-US" smtClean="0"/>
              <a:t>‹#›</a:t>
            </a:fld>
            <a:endParaRPr lang="en-US"/>
          </a:p>
        </p:txBody>
      </p:sp>
    </p:spTree>
    <p:extLst>
      <p:ext uri="{BB962C8B-B14F-4D97-AF65-F5344CB8AC3E}">
        <p14:creationId xmlns:p14="http://schemas.microsoft.com/office/powerpoint/2010/main" val="2158030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Last week finished here...just to recap – energy deficiency, referred to as relative energy deficiency in sport (RED-S) can influence athlete health but also performance. Today we are going to focus on the performance aspect, not just from an energy deficiency perspective but also an athlete experiencing a normal cycle – how does that influence performance. At this point I think it is important to highlight the lack of research into female athletes and sport performance, with some contradicting findings, but provide some examples of female athletes whose performance has been affected by their menstrual cycle</a:t>
            </a:r>
          </a:p>
          <a:p>
            <a:endParaRPr lang="en-GB"/>
          </a:p>
        </p:txBody>
      </p:sp>
      <p:sp>
        <p:nvSpPr>
          <p:cNvPr id="4" name="Slide Number Placeholder 3"/>
          <p:cNvSpPr>
            <a:spLocks noGrp="1"/>
          </p:cNvSpPr>
          <p:nvPr>
            <p:ph type="sldNum" sz="quarter" idx="5"/>
          </p:nvPr>
        </p:nvSpPr>
        <p:spPr/>
        <p:txBody>
          <a:bodyPr/>
          <a:lstStyle/>
          <a:p>
            <a:fld id="{C4BA47CD-02FB-6E40-B499-FAFA71BF4C28}" type="slidenum">
              <a:rPr lang="en-US" smtClean="0"/>
              <a:t>4</a:t>
            </a:fld>
            <a:endParaRPr lang="en-US"/>
          </a:p>
        </p:txBody>
      </p:sp>
    </p:spTree>
    <p:extLst>
      <p:ext uri="{BB962C8B-B14F-4D97-AF65-F5344CB8AC3E}">
        <p14:creationId xmlns:p14="http://schemas.microsoft.com/office/powerpoint/2010/main" val="132128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I wanted to do more</a:t>
            </a:r>
          </a:p>
          <a:p>
            <a:r>
              <a:rPr lang="en-GB">
                <a:cs typeface="Calibri"/>
              </a:rPr>
              <a:t>Coach disagreed and didn't want her to push training so changed groups </a:t>
            </a:r>
          </a:p>
          <a:p>
            <a:r>
              <a:rPr lang="en-GB">
                <a:cs typeface="Calibri"/>
              </a:rPr>
              <a:t>Because sessions were more intense she was fuelling properly </a:t>
            </a:r>
          </a:p>
          <a:p>
            <a:r>
              <a:rPr lang="en-GB">
                <a:cs typeface="Calibri"/>
              </a:rPr>
              <a:t>Mention Jess </a:t>
            </a:r>
            <a:r>
              <a:rPr lang="en-GB" err="1">
                <a:cs typeface="Calibri"/>
              </a:rPr>
              <a:t>Piasecki</a:t>
            </a:r>
            <a:r>
              <a:rPr lang="en-GB">
                <a:cs typeface="Calibri"/>
              </a:rPr>
              <a:t> – contraceptive pill masked symptoms – didn’t have a natural cycle until 27</a:t>
            </a:r>
          </a:p>
          <a:p>
            <a:endParaRPr lang="en-GB"/>
          </a:p>
        </p:txBody>
      </p:sp>
      <p:sp>
        <p:nvSpPr>
          <p:cNvPr id="4" name="Slide Number Placeholder 3"/>
          <p:cNvSpPr>
            <a:spLocks noGrp="1"/>
          </p:cNvSpPr>
          <p:nvPr>
            <p:ph type="sldNum" sz="quarter" idx="5"/>
          </p:nvPr>
        </p:nvSpPr>
        <p:spPr/>
        <p:txBody>
          <a:bodyPr/>
          <a:lstStyle/>
          <a:p>
            <a:fld id="{C4BA47CD-02FB-6E40-B499-FAFA71BF4C28}" type="slidenum">
              <a:rPr lang="en-US" smtClean="0"/>
              <a:t>6</a:t>
            </a:fld>
            <a:endParaRPr lang="en-US"/>
          </a:p>
        </p:txBody>
      </p:sp>
    </p:spTree>
    <p:extLst>
      <p:ext uri="{BB962C8B-B14F-4D97-AF65-F5344CB8AC3E}">
        <p14:creationId xmlns:p14="http://schemas.microsoft.com/office/powerpoint/2010/main" val="3035604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 can these impact on performance – talk about this!</a:t>
            </a:r>
          </a:p>
          <a:p>
            <a:endParaRPr lang="en-GB"/>
          </a:p>
        </p:txBody>
      </p:sp>
      <p:sp>
        <p:nvSpPr>
          <p:cNvPr id="4" name="Slide Number Placeholder 3"/>
          <p:cNvSpPr>
            <a:spLocks noGrp="1"/>
          </p:cNvSpPr>
          <p:nvPr>
            <p:ph type="sldNum" sz="quarter" idx="5"/>
          </p:nvPr>
        </p:nvSpPr>
        <p:spPr/>
        <p:txBody>
          <a:bodyPr/>
          <a:lstStyle/>
          <a:p>
            <a:fld id="{C4BA47CD-02FB-6E40-B499-FAFA71BF4C28}" type="slidenum">
              <a:rPr lang="en-US" smtClean="0"/>
              <a:t>7</a:t>
            </a:fld>
            <a:endParaRPr lang="en-US"/>
          </a:p>
        </p:txBody>
      </p:sp>
    </p:spTree>
    <p:extLst>
      <p:ext uri="{BB962C8B-B14F-4D97-AF65-F5344CB8AC3E}">
        <p14:creationId xmlns:p14="http://schemas.microsoft.com/office/powerpoint/2010/main" val="741123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How can these impact on performance – talk about this!</a:t>
            </a:r>
          </a:p>
          <a:p>
            <a:endParaRPr lang="en-GB"/>
          </a:p>
        </p:txBody>
      </p:sp>
      <p:sp>
        <p:nvSpPr>
          <p:cNvPr id="4" name="Slide Number Placeholder 3"/>
          <p:cNvSpPr>
            <a:spLocks noGrp="1"/>
          </p:cNvSpPr>
          <p:nvPr>
            <p:ph type="sldNum" sz="quarter" idx="5"/>
          </p:nvPr>
        </p:nvSpPr>
        <p:spPr/>
        <p:txBody>
          <a:bodyPr/>
          <a:lstStyle/>
          <a:p>
            <a:fld id="{C4BA47CD-02FB-6E40-B499-FAFA71BF4C28}" type="slidenum">
              <a:rPr lang="en-US" smtClean="0"/>
              <a:t>9</a:t>
            </a:fld>
            <a:endParaRPr lang="en-US"/>
          </a:p>
        </p:txBody>
      </p:sp>
    </p:spTree>
    <p:extLst>
      <p:ext uri="{BB962C8B-B14F-4D97-AF65-F5344CB8AC3E}">
        <p14:creationId xmlns:p14="http://schemas.microsoft.com/office/powerpoint/2010/main" val="542193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Research is variable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66% athlete reported performance is worse reduced coordination, delayed reaction time, delayed recovery, pain, poor sleep… </a:t>
            </a:r>
          </a:p>
          <a:p>
            <a:endParaRPr lang="en-GB"/>
          </a:p>
        </p:txBody>
      </p:sp>
      <p:sp>
        <p:nvSpPr>
          <p:cNvPr id="4" name="Slide Number Placeholder 3"/>
          <p:cNvSpPr>
            <a:spLocks noGrp="1"/>
          </p:cNvSpPr>
          <p:nvPr>
            <p:ph type="sldNum" sz="quarter" idx="5"/>
          </p:nvPr>
        </p:nvSpPr>
        <p:spPr/>
        <p:txBody>
          <a:bodyPr/>
          <a:lstStyle/>
          <a:p>
            <a:fld id="{C4BA47CD-02FB-6E40-B499-FAFA71BF4C28}" type="slidenum">
              <a:rPr lang="en-US" smtClean="0"/>
              <a:t>11</a:t>
            </a:fld>
            <a:endParaRPr lang="en-US"/>
          </a:p>
        </p:txBody>
      </p:sp>
    </p:spTree>
    <p:extLst>
      <p:ext uri="{BB962C8B-B14F-4D97-AF65-F5344CB8AC3E}">
        <p14:creationId xmlns:p14="http://schemas.microsoft.com/office/powerpoint/2010/main" val="951777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During the adolescent spurt, female athletes will undergo sex-specific physiological processes that may affect performance: increased fat mass, differential rates of development of neuromuscular strength, and height and weight; commencement of menstrual cycle, increased joint laxity, increased knee valgus angle; and increased reliance on quadriceps-dominant landing strategies, all of which have been associated with an increased risk of noncontact anterior cruciate ligament injury (</a:t>
            </a:r>
            <a:r>
              <a:rPr lang="en-US" baseline="30000">
                <a:ea typeface="+mn-lt"/>
                <a:cs typeface="+mn-lt"/>
              </a:rPr>
              <a:t>2,43,51,52,72,75,86,89</a:t>
            </a:r>
            <a:r>
              <a:rPr lang="en-US">
                <a:ea typeface="+mn-lt"/>
                <a:cs typeface="+mn-lt"/>
              </a:rPr>
              <a:t>).</a:t>
            </a:r>
          </a:p>
          <a:p>
            <a:endParaRPr lang="en-GB"/>
          </a:p>
        </p:txBody>
      </p:sp>
      <p:sp>
        <p:nvSpPr>
          <p:cNvPr id="4" name="Slide Number Placeholder 3"/>
          <p:cNvSpPr>
            <a:spLocks noGrp="1"/>
          </p:cNvSpPr>
          <p:nvPr>
            <p:ph type="sldNum" sz="quarter" idx="5"/>
          </p:nvPr>
        </p:nvSpPr>
        <p:spPr/>
        <p:txBody>
          <a:bodyPr/>
          <a:lstStyle/>
          <a:p>
            <a:fld id="{C4BA47CD-02FB-6E40-B499-FAFA71BF4C28}" type="slidenum">
              <a:rPr lang="en-US" smtClean="0"/>
              <a:t>14</a:t>
            </a:fld>
            <a:endParaRPr lang="en-US"/>
          </a:p>
        </p:txBody>
      </p:sp>
    </p:spTree>
    <p:extLst>
      <p:ext uri="{BB962C8B-B14F-4D97-AF65-F5344CB8AC3E}">
        <p14:creationId xmlns:p14="http://schemas.microsoft.com/office/powerpoint/2010/main" val="802388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Older athletes talking to younger athletes about menstrual cycle </a:t>
            </a:r>
          </a:p>
          <a:p>
            <a:pPr rtl="0" fontAlgn="base"/>
            <a:r>
              <a:rPr lang="en-US" sz="1200" b="0" i="0" kern="1200">
                <a:solidFill>
                  <a:schemeClr val="tx1"/>
                </a:solidFill>
                <a:effectLst/>
                <a:latin typeface="+mn-lt"/>
                <a:ea typeface="+mn-ea"/>
                <a:cs typeface="+mn-cs"/>
              </a:rPr>
              <a:t>Coaches teaching coaches </a:t>
            </a:r>
          </a:p>
          <a:p>
            <a:pPr rtl="0" fontAlgn="base"/>
            <a:r>
              <a:rPr lang="en-US" sz="1200" b="0" i="0" kern="1200">
                <a:solidFill>
                  <a:schemeClr val="tx1"/>
                </a:solidFill>
                <a:effectLst/>
                <a:latin typeface="+mn-lt"/>
                <a:ea typeface="+mn-ea"/>
                <a:cs typeface="+mn-cs"/>
              </a:rPr>
              <a:t>Young athletes just starting period 'coach info' around this – needs to be practical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Trust and comfort – build a relationship, understand what motivates them, personalities, in and out of sport</a:t>
            </a:r>
          </a:p>
          <a:p>
            <a:endParaRPr lang="en-GB"/>
          </a:p>
        </p:txBody>
      </p:sp>
      <p:sp>
        <p:nvSpPr>
          <p:cNvPr id="4" name="Slide Number Placeholder 3"/>
          <p:cNvSpPr>
            <a:spLocks noGrp="1"/>
          </p:cNvSpPr>
          <p:nvPr>
            <p:ph type="sldNum" sz="quarter" idx="5"/>
          </p:nvPr>
        </p:nvSpPr>
        <p:spPr/>
        <p:txBody>
          <a:bodyPr/>
          <a:lstStyle/>
          <a:p>
            <a:fld id="{C4BA47CD-02FB-6E40-B499-FAFA71BF4C28}" type="slidenum">
              <a:rPr lang="en-US" smtClean="0"/>
              <a:t>17</a:t>
            </a:fld>
            <a:endParaRPr lang="en-US"/>
          </a:p>
        </p:txBody>
      </p:sp>
    </p:spTree>
    <p:extLst>
      <p:ext uri="{BB962C8B-B14F-4D97-AF65-F5344CB8AC3E}">
        <p14:creationId xmlns:p14="http://schemas.microsoft.com/office/powerpoint/2010/main" val="42224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3 barriers preventing conversations: confidence, skill, time</a:t>
            </a:r>
          </a:p>
          <a:p>
            <a:endParaRPr lang="en-US"/>
          </a:p>
          <a:p>
            <a:pPr marL="228600" indent="-228600">
              <a:buAutoNum type="arabicPeriod"/>
            </a:pPr>
            <a:r>
              <a:rPr lang="en-US"/>
              <a:t>Clarity, clear message, what do we want to talk about, are we clear about what we have observed</a:t>
            </a:r>
          </a:p>
          <a:p>
            <a:pPr marL="228600" indent="-228600">
              <a:buAutoNum type="arabicPeriod"/>
            </a:pPr>
            <a:r>
              <a:rPr lang="en-US"/>
              <a:t>Share your knowledge, think about the tone, environment, bigger picture, are you the best person? How to start the conversation – maybe not ‘how’s it going’</a:t>
            </a:r>
          </a:p>
          <a:p>
            <a:pPr marL="228600" indent="-228600">
              <a:buAutoNum type="arabicPeriod"/>
            </a:pPr>
            <a:r>
              <a:rPr lang="en-US"/>
              <a:t>What effect is this having at present, what about long term? Consider their feelings. Don’t simplify or over complicate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t>Listen to the athlete’s and how this could contribute towards training otherwise conversation will feel wasted and not acknowledged </a:t>
            </a:r>
            <a:r>
              <a:rPr lang="en-US" sz="1200" err="1"/>
              <a:t>e.g</a:t>
            </a:r>
            <a:r>
              <a:rPr lang="en-US" sz="1200"/>
              <a:t> Female athlete informs there are 2 days a month she feels less powerful, reduced motivation and becomes frustrated in training, ignoring this will not support the individual or athlete – how could you adjust training for those 2 days to increase performance?</a:t>
            </a:r>
            <a:endParaRPr lang="en-US"/>
          </a:p>
          <a:p>
            <a:pPr marL="228600" indent="-228600">
              <a:buAutoNum type="arabicPeriod"/>
            </a:pPr>
            <a:r>
              <a:rPr lang="en-US"/>
              <a:t>Collaborate to help support, find a solution, who needs to be involved?</a:t>
            </a:r>
          </a:p>
          <a:p>
            <a:pPr marL="0" indent="0">
              <a:buFontTx/>
              <a:buNone/>
            </a:pPr>
            <a:r>
              <a:rPr lang="en-US"/>
              <a:t>Reflect!!</a:t>
            </a:r>
          </a:p>
          <a:p>
            <a:pPr marL="0" indent="0">
              <a:buFontTx/>
              <a:buNone/>
            </a:pPr>
            <a:endParaRPr lang="en-US"/>
          </a:p>
          <a:p>
            <a:endParaRPr lang="en-GB"/>
          </a:p>
        </p:txBody>
      </p:sp>
      <p:sp>
        <p:nvSpPr>
          <p:cNvPr id="4" name="Slide Number Placeholder 3"/>
          <p:cNvSpPr>
            <a:spLocks noGrp="1"/>
          </p:cNvSpPr>
          <p:nvPr>
            <p:ph type="sldNum" sz="quarter" idx="5"/>
          </p:nvPr>
        </p:nvSpPr>
        <p:spPr/>
        <p:txBody>
          <a:bodyPr/>
          <a:lstStyle/>
          <a:p>
            <a:fld id="{C4BA47CD-02FB-6E40-B499-FAFA71BF4C28}" type="slidenum">
              <a:rPr lang="en-US" smtClean="0"/>
              <a:t>18</a:t>
            </a:fld>
            <a:endParaRPr lang="en-US"/>
          </a:p>
        </p:txBody>
      </p:sp>
    </p:spTree>
    <p:extLst>
      <p:ext uri="{BB962C8B-B14F-4D97-AF65-F5344CB8AC3E}">
        <p14:creationId xmlns:p14="http://schemas.microsoft.com/office/powerpoint/2010/main" val="606101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Older athletes talking to younger athletes about menstrual cycle </a:t>
            </a:r>
          </a:p>
          <a:p>
            <a:pPr rtl="0" fontAlgn="base"/>
            <a:r>
              <a:rPr lang="en-US" sz="1200" b="0" i="0" kern="1200">
                <a:solidFill>
                  <a:schemeClr val="tx1"/>
                </a:solidFill>
                <a:effectLst/>
                <a:latin typeface="+mn-lt"/>
                <a:ea typeface="+mn-ea"/>
                <a:cs typeface="+mn-cs"/>
              </a:rPr>
              <a:t>Coaches teaching coaches </a:t>
            </a:r>
          </a:p>
          <a:p>
            <a:pPr rtl="0" fontAlgn="base"/>
            <a:r>
              <a:rPr lang="en-US" sz="1200" b="0" i="0" kern="1200">
                <a:solidFill>
                  <a:schemeClr val="tx1"/>
                </a:solidFill>
                <a:effectLst/>
                <a:latin typeface="+mn-lt"/>
                <a:ea typeface="+mn-ea"/>
                <a:cs typeface="+mn-cs"/>
              </a:rPr>
              <a:t>Young athletes just starting period 'coach info' around this – needs to be practical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Trust and comfort – build a relationship, understand what motivates them, personalities, in and out of sport</a:t>
            </a:r>
          </a:p>
          <a:p>
            <a:endParaRPr lang="en-GB"/>
          </a:p>
        </p:txBody>
      </p:sp>
      <p:sp>
        <p:nvSpPr>
          <p:cNvPr id="4" name="Slide Number Placeholder 3"/>
          <p:cNvSpPr>
            <a:spLocks noGrp="1"/>
          </p:cNvSpPr>
          <p:nvPr>
            <p:ph type="sldNum" sz="quarter" idx="5"/>
          </p:nvPr>
        </p:nvSpPr>
        <p:spPr/>
        <p:txBody>
          <a:bodyPr/>
          <a:lstStyle/>
          <a:p>
            <a:fld id="{C4BA47CD-02FB-6E40-B499-FAFA71BF4C28}" type="slidenum">
              <a:rPr lang="en-US" smtClean="0"/>
              <a:t>20</a:t>
            </a:fld>
            <a:endParaRPr lang="en-US"/>
          </a:p>
        </p:txBody>
      </p:sp>
    </p:spTree>
    <p:extLst>
      <p:ext uri="{BB962C8B-B14F-4D97-AF65-F5344CB8AC3E}">
        <p14:creationId xmlns:p14="http://schemas.microsoft.com/office/powerpoint/2010/main" val="4124733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873D4A-F973-C648-B027-30A9C00A08AE}" type="datetimeFigureOut">
              <a:rPr lang="en-US" smtClean="0"/>
              <a:t>6/17/20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49497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873D4A-F973-C648-B027-30A9C00A08AE}" type="datetimeFigureOut">
              <a:rPr lang="en-US" smtClean="0"/>
              <a:t>6/17/20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244520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873D4A-F973-C648-B027-30A9C00A08AE}" type="datetimeFigureOut">
              <a:rPr lang="en-US" smtClean="0"/>
              <a:t>6/17/20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110518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873D4A-F973-C648-B027-30A9C00A08AE}" type="datetimeFigureOut">
              <a:rPr lang="en-US" smtClean="0"/>
              <a:t>6/17/20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4016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873D4A-F973-C648-B027-30A9C00A08AE}" type="datetimeFigureOut">
              <a:rPr lang="en-US" smtClean="0"/>
              <a:t>6/17/20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158341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873D4A-F973-C648-B027-30A9C00A08AE}" type="datetimeFigureOut">
              <a:rPr lang="en-US" smtClean="0"/>
              <a:t>6/17/20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87714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873D4A-F973-C648-B027-30A9C00A08AE}" type="datetimeFigureOut">
              <a:rPr lang="en-US" smtClean="0"/>
              <a:t>6/17/20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785449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873D4A-F973-C648-B027-30A9C00A08AE}" type="datetimeFigureOut">
              <a:rPr lang="en-US" smtClean="0"/>
              <a:t>6/17/20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262249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873D4A-F973-C648-B027-30A9C00A08AE}" type="datetimeFigureOut">
              <a:rPr lang="en-US" smtClean="0"/>
              <a:t>6/17/20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980491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73D4A-F973-C648-B027-30A9C00A08AE}" type="datetimeFigureOut">
              <a:rPr lang="en-US" smtClean="0"/>
              <a:t>6/17/20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49045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873D4A-F973-C648-B027-30A9C00A08AE}" type="datetimeFigureOut">
              <a:rPr lang="en-US" smtClean="0"/>
              <a:t>6/17/20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200D3D-7B37-0348-AE15-F7D4094999F3}" type="slidenum">
              <a:rPr lang="en-US" smtClean="0"/>
              <a:t>‹#›</a:t>
            </a:fld>
            <a:endParaRPr lang="en-US"/>
          </a:p>
        </p:txBody>
      </p:sp>
    </p:spTree>
    <p:extLst>
      <p:ext uri="{BB962C8B-B14F-4D97-AF65-F5344CB8AC3E}">
        <p14:creationId xmlns:p14="http://schemas.microsoft.com/office/powerpoint/2010/main" val="3264615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73D4A-F973-C648-B027-30A9C00A08AE}" type="datetimeFigureOut">
              <a:rPr lang="en-US" smtClean="0"/>
              <a:t>6/17/20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200D3D-7B37-0348-AE15-F7D4094999F3}" type="slidenum">
              <a:rPr lang="en-US" smtClean="0"/>
              <a:t>‹#›</a:t>
            </a:fld>
            <a:endParaRPr lang="en-US"/>
          </a:p>
        </p:txBody>
      </p:sp>
    </p:spTree>
    <p:extLst>
      <p:ext uri="{BB962C8B-B14F-4D97-AF65-F5344CB8AC3E}">
        <p14:creationId xmlns:p14="http://schemas.microsoft.com/office/powerpoint/2010/main" val="821918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9.tiff"/></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jpe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jpeg"/><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tif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1.tiff"/><Relationship Id="rId4" Type="http://schemas.openxmlformats.org/officeDocument/2006/relationships/diagramData" Target="../diagrams/data3.xml"/><Relationship Id="rId9"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C20661-5933-8742-BD3F-332C36C22659}"/>
              </a:ext>
            </a:extLst>
          </p:cNvPr>
          <p:cNvPicPr>
            <a:picLocks noChangeAspect="1"/>
          </p:cNvPicPr>
          <p:nvPr/>
        </p:nvPicPr>
        <p:blipFill>
          <a:blip r:embed="rId3"/>
          <a:stretch>
            <a:fillRect/>
          </a:stretch>
        </p:blipFill>
        <p:spPr>
          <a:xfrm>
            <a:off x="7759368" y="0"/>
            <a:ext cx="1384632" cy="6858000"/>
          </a:xfrm>
          <a:prstGeom prst="rect">
            <a:avLst/>
          </a:prstGeom>
        </p:spPr>
      </p:pic>
      <p:sp>
        <p:nvSpPr>
          <p:cNvPr id="7" name="TextBox 6">
            <a:extLst>
              <a:ext uri="{FF2B5EF4-FFF2-40B4-BE49-F238E27FC236}">
                <a16:creationId xmlns:a16="http://schemas.microsoft.com/office/drawing/2014/main" id="{83323307-0554-9D46-BDEE-760C5FFAFE1E}"/>
              </a:ext>
            </a:extLst>
          </p:cNvPr>
          <p:cNvSpPr txBox="1"/>
          <p:nvPr/>
        </p:nvSpPr>
        <p:spPr>
          <a:xfrm>
            <a:off x="624170" y="2021350"/>
            <a:ext cx="4550898" cy="3477875"/>
          </a:xfrm>
          <a:prstGeom prst="rect">
            <a:avLst/>
          </a:prstGeom>
          <a:noFill/>
        </p:spPr>
        <p:txBody>
          <a:bodyPr wrap="square" rtlCol="0" anchor="t">
            <a:spAutoFit/>
          </a:bodyPr>
          <a:lstStyle/>
          <a:p>
            <a:r>
              <a:rPr lang="en-GB" sz="4400">
                <a:solidFill>
                  <a:srgbClr val="143A50"/>
                </a:solidFill>
              </a:rPr>
              <a:t>The Menstrual cycle - how it impacts on training and performance</a:t>
            </a:r>
            <a:endParaRPr lang="en-US" sz="4400" b="1" i="1">
              <a:solidFill>
                <a:srgbClr val="143A50"/>
              </a:solidFill>
              <a:latin typeface="Objektiv Mk1 Black" panose="020B0502020204020203" pitchFamily="34" charset="77"/>
              <a:cs typeface="Objektiv Mk1 Black" panose="020B0502020204020203" pitchFamily="34" charset="77"/>
            </a:endParaRPr>
          </a:p>
        </p:txBody>
      </p:sp>
      <p:pic>
        <p:nvPicPr>
          <p:cNvPr id="11" name="Picture 10">
            <a:extLst>
              <a:ext uri="{FF2B5EF4-FFF2-40B4-BE49-F238E27FC236}">
                <a16:creationId xmlns:a16="http://schemas.microsoft.com/office/drawing/2014/main" id="{F001B09C-D96E-7043-B62D-81AC31E218DE}"/>
              </a:ext>
            </a:extLst>
          </p:cNvPr>
          <p:cNvPicPr>
            <a:picLocks noChangeAspect="1"/>
          </p:cNvPicPr>
          <p:nvPr/>
        </p:nvPicPr>
        <p:blipFill>
          <a:blip r:embed="rId4"/>
          <a:stretch>
            <a:fillRect/>
          </a:stretch>
        </p:blipFill>
        <p:spPr>
          <a:xfrm>
            <a:off x="5442168" y="4901995"/>
            <a:ext cx="1732522" cy="695702"/>
          </a:xfrm>
          <a:prstGeom prst="rect">
            <a:avLst/>
          </a:prstGeom>
        </p:spPr>
      </p:pic>
      <p:sp>
        <p:nvSpPr>
          <p:cNvPr id="2" name="Rectangle 1">
            <a:extLst>
              <a:ext uri="{FF2B5EF4-FFF2-40B4-BE49-F238E27FC236}">
                <a16:creationId xmlns:a16="http://schemas.microsoft.com/office/drawing/2014/main" id="{65176547-7A42-41A4-9F85-9938974BE34C}"/>
              </a:ext>
            </a:extLst>
          </p:cNvPr>
          <p:cNvSpPr/>
          <p:nvPr/>
        </p:nvSpPr>
        <p:spPr>
          <a:xfrm>
            <a:off x="781936" y="5746022"/>
            <a:ext cx="3470245" cy="369332"/>
          </a:xfrm>
          <a:prstGeom prst="rect">
            <a:avLst/>
          </a:prstGeom>
        </p:spPr>
        <p:txBody>
          <a:bodyPr wrap="none" anchor="t">
            <a:spAutoFit/>
          </a:bodyPr>
          <a:lstStyle/>
          <a:p>
            <a:r>
              <a:rPr lang="en-US">
                <a:solidFill>
                  <a:srgbClr val="143A50"/>
                </a:solidFill>
              </a:rPr>
              <a:t>Vanessa Davies &amp; Dr Natalie Brown</a:t>
            </a:r>
            <a:endParaRPr lang="en-US">
              <a:solidFill>
                <a:srgbClr val="143A50"/>
              </a:solidFill>
              <a:cs typeface="Calibri"/>
            </a:endParaRPr>
          </a:p>
        </p:txBody>
      </p:sp>
      <p:pic>
        <p:nvPicPr>
          <p:cNvPr id="3" name="Picture 3" descr="A close up of a logo&#10;&#10;Description generated with high confidence">
            <a:extLst>
              <a:ext uri="{FF2B5EF4-FFF2-40B4-BE49-F238E27FC236}">
                <a16:creationId xmlns:a16="http://schemas.microsoft.com/office/drawing/2014/main" id="{613A8E93-C166-4A49-9EA5-BC5326CDA99E}"/>
              </a:ext>
            </a:extLst>
          </p:cNvPr>
          <p:cNvPicPr>
            <a:picLocks noChangeAspect="1"/>
          </p:cNvPicPr>
          <p:nvPr/>
        </p:nvPicPr>
        <p:blipFill>
          <a:blip r:embed="rId5"/>
          <a:stretch>
            <a:fillRect/>
          </a:stretch>
        </p:blipFill>
        <p:spPr>
          <a:xfrm>
            <a:off x="5170654" y="2455261"/>
            <a:ext cx="2743200" cy="2301114"/>
          </a:xfrm>
          <a:prstGeom prst="rect">
            <a:avLst/>
          </a:prstGeom>
        </p:spPr>
      </p:pic>
    </p:spTree>
    <p:extLst>
      <p:ext uri="{BB962C8B-B14F-4D97-AF65-F5344CB8AC3E}">
        <p14:creationId xmlns:p14="http://schemas.microsoft.com/office/powerpoint/2010/main" val="295512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050772" y="2534523"/>
            <a:ext cx="3912622" cy="338554"/>
          </a:xfrm>
          <a:prstGeom prst="rect">
            <a:avLst/>
          </a:prstGeom>
          <a:noFill/>
        </p:spPr>
        <p:txBody>
          <a:bodyPr wrap="square" rtlCol="0">
            <a:spAutoFit/>
          </a:bodyPr>
          <a:lstStyle/>
          <a:p>
            <a:r>
              <a:rPr lang="en-US" sz="1600" b="1" i="1">
                <a:solidFill>
                  <a:srgbClr val="164B63"/>
                </a:solidFill>
                <a:latin typeface="Arial"/>
                <a:cs typeface="Arial"/>
              </a:rPr>
              <a:t>Body Copy</a:t>
            </a:r>
          </a:p>
        </p:txBody>
      </p:sp>
      <p:sp>
        <p:nvSpPr>
          <p:cNvPr id="6" name="TextBox 5"/>
          <p:cNvSpPr txBox="1"/>
          <p:nvPr/>
        </p:nvSpPr>
        <p:spPr>
          <a:xfrm>
            <a:off x="1050772" y="1804125"/>
            <a:ext cx="3912622" cy="369332"/>
          </a:xfrm>
          <a:prstGeom prst="rect">
            <a:avLst/>
          </a:prstGeom>
          <a:noFill/>
        </p:spPr>
        <p:txBody>
          <a:bodyPr wrap="square" rtlCol="0">
            <a:spAutoFit/>
          </a:bodyPr>
          <a:lstStyle/>
          <a:p>
            <a:r>
              <a:rPr lang="en-US" b="1" i="1">
                <a:solidFill>
                  <a:srgbClr val="143A50"/>
                </a:solidFill>
                <a:latin typeface="Objektiv Mk1 Black" panose="020B0502020204020203" pitchFamily="34" charset="77"/>
                <a:cs typeface="Objektiv Mk1 Black" panose="020B0502020204020203" pitchFamily="34" charset="77"/>
              </a:rPr>
              <a:t>SUBTITLE</a:t>
            </a:r>
          </a:p>
        </p:txBody>
      </p:sp>
      <p:pic>
        <p:nvPicPr>
          <p:cNvPr id="7" name="Content Placeholder 3" descr="A close up of a newspaper&#10;&#10;Description automatically generated">
            <a:extLst>
              <a:ext uri="{FF2B5EF4-FFF2-40B4-BE49-F238E27FC236}">
                <a16:creationId xmlns:a16="http://schemas.microsoft.com/office/drawing/2014/main" id="{3C5A20FF-3C9A-4B3A-A488-2EA6024DD1A1}"/>
              </a:ext>
            </a:extLst>
          </p:cNvPr>
          <p:cNvPicPr>
            <a:picLocks noGrp="1" noChangeAspect="1"/>
          </p:cNvPicPr>
          <p:nvPr>
            <p:ph idx="1"/>
          </p:nvPr>
        </p:nvPicPr>
        <p:blipFill rotWithShape="1">
          <a:blip r:embed="rId3"/>
          <a:srcRect l="4986" r="6215" b="2"/>
          <a:stretch/>
        </p:blipFill>
        <p:spPr>
          <a:xfrm>
            <a:off x="475488" y="476777"/>
            <a:ext cx="3864383" cy="5920653"/>
          </a:xfrm>
          <a:prstGeom prst="rect">
            <a:avLst/>
          </a:prstGeom>
        </p:spPr>
      </p:pic>
      <p:sp>
        <p:nvSpPr>
          <p:cNvPr id="2" name="Rectangle 1">
            <a:extLst>
              <a:ext uri="{FF2B5EF4-FFF2-40B4-BE49-F238E27FC236}">
                <a16:creationId xmlns:a16="http://schemas.microsoft.com/office/drawing/2014/main" id="{ACE513C9-A31B-4FE9-A425-D6CD369C7AF3}"/>
              </a:ext>
            </a:extLst>
          </p:cNvPr>
          <p:cNvSpPr/>
          <p:nvPr/>
        </p:nvSpPr>
        <p:spPr>
          <a:xfrm>
            <a:off x="4380079" y="2167889"/>
            <a:ext cx="4572000" cy="2554545"/>
          </a:xfrm>
          <a:prstGeom prst="rect">
            <a:avLst/>
          </a:prstGeom>
        </p:spPr>
        <p:txBody>
          <a:bodyPr>
            <a:spAutoFit/>
          </a:bodyPr>
          <a:lstStyle/>
          <a:p>
            <a:r>
              <a:rPr lang="en-US" sz="4000" b="1">
                <a:solidFill>
                  <a:srgbClr val="E21B35"/>
                </a:solidFill>
              </a:rPr>
              <a:t>Jasmin Sawyer: ‘period pain forced me to pull out of Boston long jump'</a:t>
            </a:r>
            <a:endParaRPr lang="en-GB" sz="4000">
              <a:solidFill>
                <a:srgbClr val="E21B35"/>
              </a:solidFill>
            </a:endParaRPr>
          </a:p>
        </p:txBody>
      </p:sp>
    </p:spTree>
    <p:extLst>
      <p:ext uri="{BB962C8B-B14F-4D97-AF65-F5344CB8AC3E}">
        <p14:creationId xmlns:p14="http://schemas.microsoft.com/office/powerpoint/2010/main" val="2940422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01E29C7A-5AFD-4AC2-9852-899537F9FC04}"/>
              </a:ext>
            </a:extLst>
          </p:cNvPr>
          <p:cNvGraphicFramePr>
            <a:graphicFrameLocks noGrp="1"/>
          </p:cNvGraphicFramePr>
          <p:nvPr>
            <p:ph idx="1"/>
            <p:extLst>
              <p:ext uri="{D42A27DB-BD31-4B8C-83A1-F6EECF244321}">
                <p14:modId xmlns:p14="http://schemas.microsoft.com/office/powerpoint/2010/main" val="1883283354"/>
              </p:ext>
            </p:extLst>
          </p:nvPr>
        </p:nvGraphicFramePr>
        <p:xfrm>
          <a:off x="2785721" y="969237"/>
          <a:ext cx="5718684" cy="4640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CABA29AC-0E58-44E6-B0E5-4C2C82ECCE81}"/>
              </a:ext>
            </a:extLst>
          </p:cNvPr>
          <p:cNvSpPr/>
          <p:nvPr/>
        </p:nvSpPr>
        <p:spPr>
          <a:xfrm>
            <a:off x="201329" y="282109"/>
            <a:ext cx="4583536" cy="2554545"/>
          </a:xfrm>
          <a:prstGeom prst="rect">
            <a:avLst/>
          </a:prstGeom>
        </p:spPr>
        <p:txBody>
          <a:bodyPr wrap="square">
            <a:spAutoFit/>
          </a:bodyPr>
          <a:lstStyle/>
          <a:p>
            <a:r>
              <a:rPr lang="en-US" sz="4000">
                <a:solidFill>
                  <a:srgbClr val="E21B35"/>
                </a:solidFill>
              </a:rPr>
              <a:t>Impact of the menstrual cycle training and competition</a:t>
            </a:r>
            <a:endParaRPr lang="en-GB" sz="4000">
              <a:solidFill>
                <a:srgbClr val="E21B35"/>
              </a:solidFill>
            </a:endParaRPr>
          </a:p>
        </p:txBody>
      </p:sp>
      <p:sp>
        <p:nvSpPr>
          <p:cNvPr id="8" name="Rectangle 7">
            <a:extLst>
              <a:ext uri="{FF2B5EF4-FFF2-40B4-BE49-F238E27FC236}">
                <a16:creationId xmlns:a16="http://schemas.microsoft.com/office/drawing/2014/main" id="{BE8F95CC-09A4-4549-89BF-692CBC1B9885}"/>
              </a:ext>
            </a:extLst>
          </p:cNvPr>
          <p:cNvSpPr/>
          <p:nvPr/>
        </p:nvSpPr>
        <p:spPr>
          <a:xfrm>
            <a:off x="203494" y="5967450"/>
            <a:ext cx="8035630" cy="646331"/>
          </a:xfrm>
          <a:prstGeom prst="rect">
            <a:avLst/>
          </a:prstGeom>
        </p:spPr>
        <p:txBody>
          <a:bodyPr wrap="square">
            <a:spAutoFit/>
          </a:bodyPr>
          <a:lstStyle/>
          <a:p>
            <a:pPr algn="ctr"/>
            <a:r>
              <a:rPr lang="en-GB"/>
              <a:t>Considering the menstrual cycle for performance benefits - prevent injury, illness and missed days training </a:t>
            </a:r>
          </a:p>
        </p:txBody>
      </p:sp>
      <p:pic>
        <p:nvPicPr>
          <p:cNvPr id="6" name="Picture 5">
            <a:extLst>
              <a:ext uri="{FF2B5EF4-FFF2-40B4-BE49-F238E27FC236}">
                <a16:creationId xmlns:a16="http://schemas.microsoft.com/office/drawing/2014/main" id="{93105D22-97B8-F94A-8705-26B4714A9F56}"/>
              </a:ext>
            </a:extLst>
          </p:cNvPr>
          <p:cNvPicPr>
            <a:picLocks noChangeAspect="1"/>
          </p:cNvPicPr>
          <p:nvPr/>
        </p:nvPicPr>
        <p:blipFill>
          <a:blip r:embed="rId9"/>
          <a:stretch>
            <a:fillRect/>
          </a:stretch>
        </p:blipFill>
        <p:spPr>
          <a:xfrm>
            <a:off x="3617469" y="484530"/>
            <a:ext cx="4055187" cy="5806085"/>
          </a:xfrm>
          <a:prstGeom prst="rect">
            <a:avLst/>
          </a:prstGeom>
        </p:spPr>
      </p:pic>
    </p:spTree>
    <p:extLst>
      <p:ext uri="{BB962C8B-B14F-4D97-AF65-F5344CB8AC3E}">
        <p14:creationId xmlns:p14="http://schemas.microsoft.com/office/powerpoint/2010/main" val="17800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2498" y="1082597"/>
            <a:ext cx="3912622" cy="707886"/>
          </a:xfrm>
          <a:prstGeom prst="rect">
            <a:avLst/>
          </a:prstGeom>
          <a:noFill/>
        </p:spPr>
        <p:txBody>
          <a:bodyPr wrap="square" rtlCol="0">
            <a:spAutoFit/>
          </a:bodyPr>
          <a:lstStyle/>
          <a:p>
            <a:r>
              <a:rPr lang="en-US" sz="4000" b="1" i="1">
                <a:solidFill>
                  <a:srgbClr val="E21B35"/>
                </a:solidFill>
                <a:latin typeface="Objektiv Mk1 Black" panose="020B0502020204020203" pitchFamily="34" charset="77"/>
                <a:cs typeface="Objektiv Mk1 Black" panose="020B0502020204020203" pitchFamily="34" charset="77"/>
              </a:rPr>
              <a:t>Paula Radcliffe</a:t>
            </a:r>
          </a:p>
        </p:txBody>
      </p:sp>
      <p:sp>
        <p:nvSpPr>
          <p:cNvPr id="2" name="Rectangle: Rounded Corners 1">
            <a:extLst>
              <a:ext uri="{FF2B5EF4-FFF2-40B4-BE49-F238E27FC236}">
                <a16:creationId xmlns:a16="http://schemas.microsoft.com/office/drawing/2014/main" id="{7AB00E9D-4620-408B-AFC3-19FB542E3C34}"/>
              </a:ext>
            </a:extLst>
          </p:cNvPr>
          <p:cNvSpPr/>
          <p:nvPr/>
        </p:nvSpPr>
        <p:spPr>
          <a:xfrm>
            <a:off x="945381" y="2677026"/>
            <a:ext cx="7197102" cy="15039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cs typeface="Arial"/>
              </a:rPr>
              <a:t>Paula Radcliffe revealed she 1</a:t>
            </a:r>
            <a:r>
              <a:rPr lang="en-US" sz="2400" baseline="30000" dirty="0">
                <a:cs typeface="Arial"/>
              </a:rPr>
              <a:t>st</a:t>
            </a:r>
            <a:r>
              <a:rPr lang="en-US" sz="2400" dirty="0">
                <a:cs typeface="Arial"/>
              </a:rPr>
              <a:t> broke the marathon world record in Chicago in 2002 while suffering period cramps in the last 3</a:t>
            </a:r>
            <a:r>
              <a:rPr lang="en-US" sz="2400" baseline="30000" dirty="0">
                <a:cs typeface="Arial"/>
              </a:rPr>
              <a:t>rd</a:t>
            </a:r>
            <a:r>
              <a:rPr lang="en-US" sz="2400" dirty="0">
                <a:cs typeface="Arial"/>
              </a:rPr>
              <a:t> of the race</a:t>
            </a:r>
          </a:p>
        </p:txBody>
      </p:sp>
    </p:spTree>
    <p:extLst>
      <p:ext uri="{BB962C8B-B14F-4D97-AF65-F5344CB8AC3E}">
        <p14:creationId xmlns:p14="http://schemas.microsoft.com/office/powerpoint/2010/main" val="4211534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75415" y="2427674"/>
            <a:ext cx="3355306" cy="1323439"/>
          </a:xfrm>
          <a:prstGeom prst="rect">
            <a:avLst/>
          </a:prstGeom>
          <a:noFill/>
        </p:spPr>
        <p:txBody>
          <a:bodyPr wrap="square" rtlCol="0" anchor="t">
            <a:spAutoFit/>
          </a:bodyPr>
          <a:lstStyle/>
          <a:p>
            <a:pPr algn="ctr"/>
            <a:r>
              <a:rPr lang="en-US" sz="4000" b="1" i="1">
                <a:solidFill>
                  <a:srgbClr val="E21B35"/>
                </a:solidFill>
                <a:latin typeface="Objektiv Mk1 Black"/>
                <a:cs typeface="Objektiv Mk1 Black" panose="020B0502020204020203" pitchFamily="34" charset="77"/>
              </a:rPr>
              <a:t>Quotes from athletes </a:t>
            </a:r>
            <a:endParaRPr lang="en-US" sz="4000" b="1" i="1">
              <a:solidFill>
                <a:srgbClr val="E21B35"/>
              </a:solidFill>
              <a:latin typeface="Objektiv Mk1 Black" panose="020B0502020204020203" pitchFamily="34" charset="77"/>
              <a:cs typeface="Objektiv Mk1 Black" panose="020B0502020204020203" pitchFamily="34" charset="77"/>
            </a:endParaRPr>
          </a:p>
        </p:txBody>
      </p:sp>
      <p:sp>
        <p:nvSpPr>
          <p:cNvPr id="2" name="TextBox 1">
            <a:extLst>
              <a:ext uri="{FF2B5EF4-FFF2-40B4-BE49-F238E27FC236}">
                <a16:creationId xmlns:a16="http://schemas.microsoft.com/office/drawing/2014/main" id="{9D3D4BCE-8110-46A4-BFB3-3EC509351FAC}"/>
              </a:ext>
            </a:extLst>
          </p:cNvPr>
          <p:cNvSpPr txBox="1"/>
          <p:nvPr/>
        </p:nvSpPr>
        <p:spPr>
          <a:xfrm>
            <a:off x="6338913" y="3130936"/>
            <a:ext cx="1859112" cy="600164"/>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"my periods were definitely worse when I was a teenager"</a:t>
            </a:r>
            <a:endParaRPr lang="en-GB"/>
          </a:p>
        </p:txBody>
      </p:sp>
      <p:sp>
        <p:nvSpPr>
          <p:cNvPr id="6" name="TextBox 5">
            <a:extLst>
              <a:ext uri="{FF2B5EF4-FFF2-40B4-BE49-F238E27FC236}">
                <a16:creationId xmlns:a16="http://schemas.microsoft.com/office/drawing/2014/main" id="{90882B5C-E513-4E3E-9997-EFF68465BF4C}"/>
              </a:ext>
            </a:extLst>
          </p:cNvPr>
          <p:cNvSpPr txBox="1"/>
          <p:nvPr/>
        </p:nvSpPr>
        <p:spPr>
          <a:xfrm>
            <a:off x="6837791" y="4412865"/>
            <a:ext cx="1391808" cy="60016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"feel a bit lousy, once it comes its absolutely fine"</a:t>
            </a:r>
            <a:endParaRPr lang="en-GB"/>
          </a:p>
        </p:txBody>
      </p:sp>
      <p:sp>
        <p:nvSpPr>
          <p:cNvPr id="7" name="TextBox 6">
            <a:extLst>
              <a:ext uri="{FF2B5EF4-FFF2-40B4-BE49-F238E27FC236}">
                <a16:creationId xmlns:a16="http://schemas.microsoft.com/office/drawing/2014/main" id="{8DC86159-3016-44B9-A140-0C1FBDE6DB67}"/>
              </a:ext>
            </a:extLst>
          </p:cNvPr>
          <p:cNvSpPr txBox="1"/>
          <p:nvPr/>
        </p:nvSpPr>
        <p:spPr>
          <a:xfrm>
            <a:off x="339742" y="3756113"/>
            <a:ext cx="2743200" cy="430887"/>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"first day is always pretty grim, I just feel terrible"</a:t>
            </a:r>
            <a:endParaRPr lang="en-GB"/>
          </a:p>
        </p:txBody>
      </p:sp>
      <p:sp>
        <p:nvSpPr>
          <p:cNvPr id="8" name="TextBox 7">
            <a:extLst>
              <a:ext uri="{FF2B5EF4-FFF2-40B4-BE49-F238E27FC236}">
                <a16:creationId xmlns:a16="http://schemas.microsoft.com/office/drawing/2014/main" id="{FCC72FCB-00FC-4548-98D9-3630A8B3CF40}"/>
              </a:ext>
            </a:extLst>
          </p:cNvPr>
          <p:cNvSpPr txBox="1"/>
          <p:nvPr/>
        </p:nvSpPr>
        <p:spPr>
          <a:xfrm>
            <a:off x="175555" y="4715980"/>
            <a:ext cx="2743200" cy="769441"/>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 think my cramps are a bit worse but I don’t get the headaches any more, that is why I came off the pill because of the headaches, well side effects really"</a:t>
            </a:r>
            <a:endParaRPr lang="en-GB"/>
          </a:p>
        </p:txBody>
      </p:sp>
      <p:sp>
        <p:nvSpPr>
          <p:cNvPr id="9" name="TextBox 8">
            <a:extLst>
              <a:ext uri="{FF2B5EF4-FFF2-40B4-BE49-F238E27FC236}">
                <a16:creationId xmlns:a16="http://schemas.microsoft.com/office/drawing/2014/main" id="{B93DE8A6-2295-4DDC-B359-6AB562842C00}"/>
              </a:ext>
            </a:extLst>
          </p:cNvPr>
          <p:cNvSpPr txBox="1"/>
          <p:nvPr/>
        </p:nvSpPr>
        <p:spPr>
          <a:xfrm>
            <a:off x="6642030" y="1899527"/>
            <a:ext cx="1555996" cy="60016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alibri"/>
                <a:ea typeface="Calibri"/>
              </a:rPr>
              <a:t>“out of action”, “feel rubbish” and “sluggish during training”</a:t>
            </a:r>
            <a:endParaRPr lang="en-GB"/>
          </a:p>
        </p:txBody>
      </p:sp>
      <p:sp>
        <p:nvSpPr>
          <p:cNvPr id="11" name="TextBox 10">
            <a:extLst>
              <a:ext uri="{FF2B5EF4-FFF2-40B4-BE49-F238E27FC236}">
                <a16:creationId xmlns:a16="http://schemas.microsoft.com/office/drawing/2014/main" id="{DDE9B1B7-E8C5-4459-83AA-620F845F67AC}"/>
              </a:ext>
            </a:extLst>
          </p:cNvPr>
          <p:cNvSpPr txBox="1"/>
          <p:nvPr/>
        </p:nvSpPr>
        <p:spPr>
          <a:xfrm>
            <a:off x="5189599" y="1021754"/>
            <a:ext cx="2743200" cy="430887"/>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"I’d rather eat chocolate and watch TV on the sofa"</a:t>
            </a:r>
            <a:endParaRPr lang="en-GB"/>
          </a:p>
        </p:txBody>
      </p:sp>
      <p:sp>
        <p:nvSpPr>
          <p:cNvPr id="12" name="TextBox 11">
            <a:extLst>
              <a:ext uri="{FF2B5EF4-FFF2-40B4-BE49-F238E27FC236}">
                <a16:creationId xmlns:a16="http://schemas.microsoft.com/office/drawing/2014/main" id="{7C352467-B21B-42A2-8AB8-FEA4B2107326}"/>
              </a:ext>
            </a:extLst>
          </p:cNvPr>
          <p:cNvSpPr txBox="1"/>
          <p:nvPr/>
        </p:nvSpPr>
        <p:spPr>
          <a:xfrm>
            <a:off x="175555" y="2783615"/>
            <a:ext cx="2275897" cy="600164"/>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“it’s annoying for performance, more like core performance and impact of bloating” </a:t>
            </a:r>
            <a:endParaRPr lang="en-GB"/>
          </a:p>
        </p:txBody>
      </p:sp>
      <p:sp>
        <p:nvSpPr>
          <p:cNvPr id="13" name="TextBox 12">
            <a:extLst>
              <a:ext uri="{FF2B5EF4-FFF2-40B4-BE49-F238E27FC236}">
                <a16:creationId xmlns:a16="http://schemas.microsoft.com/office/drawing/2014/main" id="{B84FC2A8-2907-48DE-A659-758D8FAB47D2}"/>
              </a:ext>
            </a:extLst>
          </p:cNvPr>
          <p:cNvSpPr txBox="1"/>
          <p:nvPr/>
        </p:nvSpPr>
        <p:spPr>
          <a:xfrm>
            <a:off x="560765" y="308167"/>
            <a:ext cx="2743200" cy="769441"/>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"it has an effect on core strength, can’t hold myself in and being able to use core tension to move and sustain the movement to hold it properly"</a:t>
            </a:r>
            <a:endParaRPr lang="en-GB"/>
          </a:p>
        </p:txBody>
      </p:sp>
      <p:sp>
        <p:nvSpPr>
          <p:cNvPr id="14" name="TextBox 13">
            <a:extLst>
              <a:ext uri="{FF2B5EF4-FFF2-40B4-BE49-F238E27FC236}">
                <a16:creationId xmlns:a16="http://schemas.microsoft.com/office/drawing/2014/main" id="{5E0D5B28-E94D-4C6E-AC23-D3AC130252C5}"/>
              </a:ext>
            </a:extLst>
          </p:cNvPr>
          <p:cNvSpPr txBox="1"/>
          <p:nvPr/>
        </p:nvSpPr>
        <p:spPr>
          <a:xfrm>
            <a:off x="3598240" y="4116063"/>
            <a:ext cx="2743200" cy="1277273"/>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"If I’m feeling rotten or low on motivation, I’ll cut the session and move training to another day, instead I will do something active but not very energy requiring. It’s all of the powerful stuff that I’ll reduce down as I’m not as strong at that time because I’m not feeling it" </a:t>
            </a:r>
            <a:endParaRPr lang="en-GB"/>
          </a:p>
        </p:txBody>
      </p:sp>
      <p:sp>
        <p:nvSpPr>
          <p:cNvPr id="15" name="TextBox 14">
            <a:extLst>
              <a:ext uri="{FF2B5EF4-FFF2-40B4-BE49-F238E27FC236}">
                <a16:creationId xmlns:a16="http://schemas.microsoft.com/office/drawing/2014/main" id="{EAA3982E-DEB7-41B4-A6CC-D245BBC4820A}"/>
              </a:ext>
            </a:extLst>
          </p:cNvPr>
          <p:cNvSpPr txBox="1"/>
          <p:nvPr/>
        </p:nvSpPr>
        <p:spPr>
          <a:xfrm>
            <a:off x="4002395" y="112405"/>
            <a:ext cx="2743200" cy="769441"/>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"especially snatch, if you’re bloated and snatch is in your hip crease and you smack yourself with the bar, it’s such an uncomfortable thing"</a:t>
            </a:r>
            <a:endParaRPr lang="en-GB"/>
          </a:p>
        </p:txBody>
      </p:sp>
      <p:sp>
        <p:nvSpPr>
          <p:cNvPr id="16" name="TextBox 15">
            <a:extLst>
              <a:ext uri="{FF2B5EF4-FFF2-40B4-BE49-F238E27FC236}">
                <a16:creationId xmlns:a16="http://schemas.microsoft.com/office/drawing/2014/main" id="{7418DDC4-9A7F-43C8-9507-58DAB24FA82C}"/>
              </a:ext>
            </a:extLst>
          </p:cNvPr>
          <p:cNvSpPr txBox="1"/>
          <p:nvPr/>
        </p:nvSpPr>
        <p:spPr>
          <a:xfrm>
            <a:off x="282908" y="1381704"/>
            <a:ext cx="2894758" cy="938719"/>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 found it had a lot of effect on motivation and energy levels, or just being happy enough to go and climb, because I’d be so worn down one week of the month</a:t>
            </a:r>
            <a:r>
              <a:rPr lang="en-US" sz="1100">
                <a:solidFill>
                  <a:srgbClr val="FF0000"/>
                </a:solidFill>
              </a:rPr>
              <a:t> </a:t>
            </a:r>
            <a:r>
              <a:rPr lang="en-US" sz="1100"/>
              <a:t>I’d just be like, ‘I can’t do anything’ so I just wouldn’t train"</a:t>
            </a:r>
            <a:endParaRPr lang="en-GB"/>
          </a:p>
        </p:txBody>
      </p:sp>
      <p:sp>
        <p:nvSpPr>
          <p:cNvPr id="17" name="TextBox 16">
            <a:extLst>
              <a:ext uri="{FF2B5EF4-FFF2-40B4-BE49-F238E27FC236}">
                <a16:creationId xmlns:a16="http://schemas.microsoft.com/office/drawing/2014/main" id="{4881FAA9-0F3A-4617-A446-98F5A19D24D7}"/>
              </a:ext>
            </a:extLst>
          </p:cNvPr>
          <p:cNvSpPr txBox="1"/>
          <p:nvPr/>
        </p:nvSpPr>
        <p:spPr>
          <a:xfrm>
            <a:off x="3598239" y="1640615"/>
            <a:ext cx="2743200" cy="600164"/>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"time before my period impacts training and performance, once I’m on [menses] its just the inconvenience of bleeding”</a:t>
            </a:r>
            <a:endParaRPr lang="en-GB"/>
          </a:p>
        </p:txBody>
      </p:sp>
      <p:sp>
        <p:nvSpPr>
          <p:cNvPr id="18" name="TextBox 17">
            <a:extLst>
              <a:ext uri="{FF2B5EF4-FFF2-40B4-BE49-F238E27FC236}">
                <a16:creationId xmlns:a16="http://schemas.microsoft.com/office/drawing/2014/main" id="{D9316808-E9E4-4CBD-9BDE-65F199EDAEFE}"/>
              </a:ext>
            </a:extLst>
          </p:cNvPr>
          <p:cNvSpPr txBox="1"/>
          <p:nvPr/>
        </p:nvSpPr>
        <p:spPr>
          <a:xfrm>
            <a:off x="1931102" y="5776886"/>
            <a:ext cx="2743200" cy="769441"/>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rgbClr val="000000"/>
                </a:solidFill>
              </a:rPr>
              <a:t>"So you are always like ‘oh my god have I leaked’ so the paranoia of leaking is horrible and distracts you, it’s another thing to manage"</a:t>
            </a:r>
            <a:endParaRPr lang="en-GB">
              <a:solidFill>
                <a:srgbClr val="000000"/>
              </a:solidFill>
            </a:endParaRPr>
          </a:p>
        </p:txBody>
      </p:sp>
      <p:sp>
        <p:nvSpPr>
          <p:cNvPr id="19" name="TextBox 18">
            <a:extLst>
              <a:ext uri="{FF2B5EF4-FFF2-40B4-BE49-F238E27FC236}">
                <a16:creationId xmlns:a16="http://schemas.microsoft.com/office/drawing/2014/main" id="{A4A8CE42-88E7-4E51-A135-8514C37B80AC}"/>
              </a:ext>
            </a:extLst>
          </p:cNvPr>
          <p:cNvSpPr txBox="1"/>
          <p:nvPr/>
        </p:nvSpPr>
        <p:spPr>
          <a:xfrm>
            <a:off x="5663218" y="5776886"/>
            <a:ext cx="2743200" cy="769441"/>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"it’s annoying and inconvenient” whilst a weightlifter shared, “silently suffering, deal with it…it’s no one else’s problem, manage it anyway”</a:t>
            </a:r>
            <a:endParaRPr lang="en-GB"/>
          </a:p>
        </p:txBody>
      </p:sp>
    </p:spTree>
    <p:extLst>
      <p:ext uri="{BB962C8B-B14F-4D97-AF65-F5344CB8AC3E}">
        <p14:creationId xmlns:p14="http://schemas.microsoft.com/office/powerpoint/2010/main" val="2210756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34407" y="420877"/>
            <a:ext cx="7685675" cy="707886"/>
          </a:xfrm>
          <a:prstGeom prst="rect">
            <a:avLst/>
          </a:prstGeom>
          <a:noFill/>
        </p:spPr>
        <p:txBody>
          <a:bodyPr wrap="square" rtlCol="0">
            <a:spAutoFit/>
          </a:bodyPr>
          <a:lstStyle/>
          <a:p>
            <a:r>
              <a:rPr lang="en-GB" sz="4000" b="1">
                <a:solidFill>
                  <a:srgbClr val="E21B35"/>
                </a:solidFill>
                <a:cs typeface="Calibri Light"/>
              </a:rPr>
              <a:t>Consideration of youth athletes</a:t>
            </a:r>
            <a:endParaRPr lang="en-US" sz="4000" b="1" i="1">
              <a:solidFill>
                <a:srgbClr val="E21B35"/>
              </a:solidFill>
              <a:latin typeface="Objektiv Mk1 Black" panose="020B0502020204020203" pitchFamily="34" charset="77"/>
              <a:cs typeface="Objektiv Mk1 Black" panose="020B0502020204020203" pitchFamily="34" charset="77"/>
            </a:endParaRPr>
          </a:p>
        </p:txBody>
      </p:sp>
      <p:graphicFrame>
        <p:nvGraphicFramePr>
          <p:cNvPr id="7" name="Content Placeholder 2">
            <a:extLst>
              <a:ext uri="{FF2B5EF4-FFF2-40B4-BE49-F238E27FC236}">
                <a16:creationId xmlns:a16="http://schemas.microsoft.com/office/drawing/2014/main" id="{A0809817-D120-42C0-B11C-7E76E2F73F4A}"/>
              </a:ext>
            </a:extLst>
          </p:cNvPr>
          <p:cNvGraphicFramePr>
            <a:graphicFrameLocks noGrp="1"/>
          </p:cNvGraphicFramePr>
          <p:nvPr>
            <p:ph idx="1"/>
            <p:extLst>
              <p:ext uri="{D42A27DB-BD31-4B8C-83A1-F6EECF244321}">
                <p14:modId xmlns:p14="http://schemas.microsoft.com/office/powerpoint/2010/main" val="3533083231"/>
              </p:ext>
            </p:extLst>
          </p:nvPr>
        </p:nvGraphicFramePr>
        <p:xfrm>
          <a:off x="1548344" y="1233383"/>
          <a:ext cx="525780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8827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27698" y="558722"/>
            <a:ext cx="5378134" cy="707886"/>
          </a:xfrm>
          <a:prstGeom prst="rect">
            <a:avLst/>
          </a:prstGeom>
          <a:noFill/>
        </p:spPr>
        <p:txBody>
          <a:bodyPr wrap="square" rtlCol="0">
            <a:spAutoFit/>
          </a:bodyPr>
          <a:lstStyle/>
          <a:p>
            <a:r>
              <a:rPr lang="en-US" sz="4000">
                <a:solidFill>
                  <a:srgbClr val="E21B35"/>
                </a:solidFill>
              </a:rPr>
              <a:t>Management strategies</a:t>
            </a:r>
            <a:endParaRPr lang="en-US" sz="4000" b="1" i="1">
              <a:solidFill>
                <a:srgbClr val="E21B35"/>
              </a:solidFill>
              <a:latin typeface="Objektiv Mk1 Black" panose="020B0502020204020203" pitchFamily="34" charset="77"/>
              <a:cs typeface="Objektiv Mk1 Black" panose="020B0502020204020203" pitchFamily="34" charset="77"/>
            </a:endParaRPr>
          </a:p>
        </p:txBody>
      </p:sp>
      <p:sp>
        <p:nvSpPr>
          <p:cNvPr id="2" name="Rectangle 1">
            <a:extLst>
              <a:ext uri="{FF2B5EF4-FFF2-40B4-BE49-F238E27FC236}">
                <a16:creationId xmlns:a16="http://schemas.microsoft.com/office/drawing/2014/main" id="{DDE5086E-0CB8-4E04-9A29-908552DDE395}"/>
              </a:ext>
            </a:extLst>
          </p:cNvPr>
          <p:cNvSpPr/>
          <p:nvPr/>
        </p:nvSpPr>
        <p:spPr>
          <a:xfrm>
            <a:off x="575709" y="1765279"/>
            <a:ext cx="6825215" cy="2862322"/>
          </a:xfrm>
          <a:prstGeom prst="rect">
            <a:avLst/>
          </a:prstGeom>
        </p:spPr>
        <p:txBody>
          <a:bodyPr wrap="square">
            <a:spAutoFit/>
          </a:bodyPr>
          <a:lstStyle/>
          <a:p>
            <a:r>
              <a:rPr lang="en-US"/>
              <a:t>‘Helping female athlete perform at their best on any day of their cycle’</a:t>
            </a:r>
          </a:p>
          <a:p>
            <a:pPr marL="285750" indent="-285750">
              <a:buFont typeface="Arial" panose="020B0604020202020204" pitchFamily="34" charset="0"/>
              <a:buChar char="•"/>
            </a:pPr>
            <a:r>
              <a:rPr lang="en-US"/>
              <a:t>Healthy, balanced diet – lots of fruit and veg, avoiding processed foods</a:t>
            </a:r>
          </a:p>
          <a:p>
            <a:pPr marL="285750" indent="-285750">
              <a:buFont typeface="Arial" panose="020B0604020202020204" pitchFamily="34" charset="0"/>
              <a:buChar char="•"/>
            </a:pPr>
            <a:r>
              <a:rPr lang="en-US"/>
              <a:t>Managing training and life stress</a:t>
            </a:r>
          </a:p>
          <a:p>
            <a:pPr marL="285750" indent="-285750">
              <a:buFont typeface="Arial" panose="020B0604020202020204" pitchFamily="34" charset="0"/>
              <a:buChar char="•"/>
            </a:pPr>
            <a:r>
              <a:rPr lang="en-US"/>
              <a:t>Sleep/recovery</a:t>
            </a:r>
          </a:p>
          <a:p>
            <a:pPr marL="285750" indent="-285750">
              <a:buFont typeface="Arial" panose="020B0604020202020204" pitchFamily="34" charset="0"/>
              <a:buChar char="•"/>
            </a:pPr>
            <a:r>
              <a:rPr lang="en-US"/>
              <a:t>Monitoring/tracking cycles to help </a:t>
            </a:r>
            <a:r>
              <a:rPr lang="en-US" b="1"/>
              <a:t>understand and plan </a:t>
            </a:r>
            <a:r>
              <a:rPr lang="en-US"/>
              <a:t>– </a:t>
            </a:r>
            <a:r>
              <a:rPr lang="en-US" b="1"/>
              <a:t>self awareness</a:t>
            </a:r>
          </a:p>
          <a:p>
            <a:endParaRPr lang="en-US"/>
          </a:p>
          <a:p>
            <a:pPr marL="285750" indent="-285750">
              <a:buFont typeface="Arial" panose="020B0604020202020204" pitchFamily="34" charset="0"/>
              <a:buChar char="•"/>
            </a:pPr>
            <a:r>
              <a:rPr lang="en-US"/>
              <a:t>Period pain: Light exercise e.g. yoga, heat e.g. hot water bottle</a:t>
            </a:r>
          </a:p>
          <a:p>
            <a:pPr marL="285750" indent="-285750">
              <a:buFont typeface="Arial" panose="020B0604020202020204" pitchFamily="34" charset="0"/>
              <a:buChar char="•"/>
            </a:pPr>
            <a:r>
              <a:rPr lang="en-US"/>
              <a:t>Breast tenderness – correct fitting sports Bra</a:t>
            </a:r>
          </a:p>
        </p:txBody>
      </p:sp>
      <p:pic>
        <p:nvPicPr>
          <p:cNvPr id="6" name="Graphic 5" descr="Heart with pulse">
            <a:extLst>
              <a:ext uri="{FF2B5EF4-FFF2-40B4-BE49-F238E27FC236}">
                <a16:creationId xmlns:a16="http://schemas.microsoft.com/office/drawing/2014/main" id="{E8A8CF46-2826-A04B-A9E7-66D03B82F5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5496" y="4490890"/>
            <a:ext cx="1939018" cy="1939018"/>
          </a:xfrm>
          <a:prstGeom prst="rect">
            <a:avLst/>
          </a:prstGeom>
        </p:spPr>
      </p:pic>
      <p:sp>
        <p:nvSpPr>
          <p:cNvPr id="7" name="Oval 6">
            <a:extLst>
              <a:ext uri="{FF2B5EF4-FFF2-40B4-BE49-F238E27FC236}">
                <a16:creationId xmlns:a16="http://schemas.microsoft.com/office/drawing/2014/main" id="{B38B7211-897E-C448-B15D-0CBEC27F10F1}"/>
              </a:ext>
            </a:extLst>
          </p:cNvPr>
          <p:cNvSpPr/>
          <p:nvPr/>
        </p:nvSpPr>
        <p:spPr>
          <a:xfrm>
            <a:off x="5579381" y="4339771"/>
            <a:ext cx="2127704" cy="2090137"/>
          </a:xfrm>
          <a:prstGeom prst="ellipse">
            <a:avLst/>
          </a:prstGeom>
          <a:noFill/>
          <a:ln w="19050">
            <a:solidFill>
              <a:srgbClr val="143A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800AB5-2C7D-457F-A780-35D80A7E8094}"/>
              </a:ext>
            </a:extLst>
          </p:cNvPr>
          <p:cNvSpPr txBox="1"/>
          <p:nvPr/>
        </p:nvSpPr>
        <p:spPr>
          <a:xfrm>
            <a:off x="1185942" y="5113820"/>
            <a:ext cx="3463100" cy="1277273"/>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 started [monitoring] after I stopped taking the pill because I didn’t know if I was regular or know when I’m supposed to be on with weightlifting, it was really helpful to know if I am going to be on [menses] before a competition and stop freaking out about weight as I can look back and be like ‘oh that’s okay it was the same last month and the month before"</a:t>
            </a:r>
            <a:endParaRPr lang="en-GB"/>
          </a:p>
        </p:txBody>
      </p:sp>
    </p:spTree>
    <p:extLst>
      <p:ext uri="{BB962C8B-B14F-4D97-AF65-F5344CB8AC3E}">
        <p14:creationId xmlns:p14="http://schemas.microsoft.com/office/powerpoint/2010/main" val="1970823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34120" y="829496"/>
            <a:ext cx="5840250" cy="707886"/>
          </a:xfrm>
          <a:prstGeom prst="rect">
            <a:avLst/>
          </a:prstGeom>
          <a:noFill/>
        </p:spPr>
        <p:txBody>
          <a:bodyPr wrap="square" rtlCol="0">
            <a:spAutoFit/>
          </a:bodyPr>
          <a:lstStyle/>
          <a:p>
            <a:r>
              <a:rPr lang="en-US" sz="4000">
                <a:solidFill>
                  <a:srgbClr val="E21B35"/>
                </a:solidFill>
              </a:rPr>
              <a:t>Conversations are key!</a:t>
            </a:r>
            <a:endParaRPr lang="en-US" sz="4000" b="1" i="1">
              <a:solidFill>
                <a:srgbClr val="E21B35"/>
              </a:solidFill>
              <a:latin typeface="Objektiv Mk1 Black" panose="020B0502020204020203" pitchFamily="34" charset="77"/>
              <a:cs typeface="Objektiv Mk1 Black" panose="020B0502020204020203" pitchFamily="34" charset="77"/>
            </a:endParaRPr>
          </a:p>
        </p:txBody>
      </p:sp>
      <p:graphicFrame>
        <p:nvGraphicFramePr>
          <p:cNvPr id="5" name="Diagram 4">
            <a:extLst>
              <a:ext uri="{FF2B5EF4-FFF2-40B4-BE49-F238E27FC236}">
                <a16:creationId xmlns:a16="http://schemas.microsoft.com/office/drawing/2014/main" id="{E2433497-D270-1D41-94FE-1DA7B45B7448}"/>
              </a:ext>
            </a:extLst>
          </p:cNvPr>
          <p:cNvGraphicFramePr/>
          <p:nvPr>
            <p:extLst>
              <p:ext uri="{D42A27DB-BD31-4B8C-83A1-F6EECF244321}">
                <p14:modId xmlns:p14="http://schemas.microsoft.com/office/powerpoint/2010/main" val="710018476"/>
              </p:ext>
            </p:extLst>
          </p:nvPr>
        </p:nvGraphicFramePr>
        <p:xfrm>
          <a:off x="1285217" y="196450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8585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13803" y="2459683"/>
            <a:ext cx="3313245" cy="1323439"/>
          </a:xfrm>
          <a:prstGeom prst="rect">
            <a:avLst/>
          </a:prstGeom>
          <a:noFill/>
        </p:spPr>
        <p:txBody>
          <a:bodyPr wrap="square" rtlCol="0" anchor="t">
            <a:spAutoFit/>
          </a:bodyPr>
          <a:lstStyle/>
          <a:p>
            <a:pPr algn="ctr"/>
            <a:r>
              <a:rPr lang="en-US" sz="4000">
                <a:solidFill>
                  <a:srgbClr val="E21B35"/>
                </a:solidFill>
              </a:rPr>
              <a:t>Quotes from athletes</a:t>
            </a:r>
            <a:endParaRPr lang="en-US"/>
          </a:p>
        </p:txBody>
      </p:sp>
      <p:sp>
        <p:nvSpPr>
          <p:cNvPr id="6" name="TextBox 5">
            <a:extLst>
              <a:ext uri="{FF2B5EF4-FFF2-40B4-BE49-F238E27FC236}">
                <a16:creationId xmlns:a16="http://schemas.microsoft.com/office/drawing/2014/main" id="{684F74AB-EE42-40DC-B4FF-85A2DD6A2022}"/>
              </a:ext>
            </a:extLst>
          </p:cNvPr>
          <p:cNvSpPr txBox="1"/>
          <p:nvPr/>
        </p:nvSpPr>
        <p:spPr>
          <a:xfrm>
            <a:off x="175555" y="3535090"/>
            <a:ext cx="2743200" cy="600164"/>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“…if they’re really awkward then it makes you feel more awkward”, and “you don’t want to make them feel uncomfortable"</a:t>
            </a:r>
            <a:endParaRPr lang="en-GB"/>
          </a:p>
        </p:txBody>
      </p:sp>
      <p:sp>
        <p:nvSpPr>
          <p:cNvPr id="8" name="TextBox 7">
            <a:extLst>
              <a:ext uri="{FF2B5EF4-FFF2-40B4-BE49-F238E27FC236}">
                <a16:creationId xmlns:a16="http://schemas.microsoft.com/office/drawing/2014/main" id="{A18036A3-4C2A-4320-8EBC-84EA7ACA364F}"/>
              </a:ext>
            </a:extLst>
          </p:cNvPr>
          <p:cNvSpPr txBox="1"/>
          <p:nvPr/>
        </p:nvSpPr>
        <p:spPr>
          <a:xfrm>
            <a:off x="4978737" y="1070565"/>
            <a:ext cx="2743200" cy="600164"/>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"if it was affecting me, I felt like it was affecting my performance, I would openly talk about it"</a:t>
            </a:r>
            <a:endParaRPr lang="en-GB"/>
          </a:p>
        </p:txBody>
      </p:sp>
      <p:sp>
        <p:nvSpPr>
          <p:cNvPr id="9" name="TextBox 8">
            <a:extLst>
              <a:ext uri="{FF2B5EF4-FFF2-40B4-BE49-F238E27FC236}">
                <a16:creationId xmlns:a16="http://schemas.microsoft.com/office/drawing/2014/main" id="{600E0496-F4A9-48B2-8AE1-889C20BA0E33}"/>
              </a:ext>
            </a:extLst>
          </p:cNvPr>
          <p:cNvSpPr txBox="1"/>
          <p:nvPr/>
        </p:nvSpPr>
        <p:spPr>
          <a:xfrm>
            <a:off x="6439952" y="3333013"/>
            <a:ext cx="1947521" cy="600164"/>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"God no! No! I don’t think I would ever have had that conversation"</a:t>
            </a:r>
            <a:endParaRPr lang="en-GB"/>
          </a:p>
        </p:txBody>
      </p:sp>
      <p:sp>
        <p:nvSpPr>
          <p:cNvPr id="10" name="TextBox 9">
            <a:extLst>
              <a:ext uri="{FF2B5EF4-FFF2-40B4-BE49-F238E27FC236}">
                <a16:creationId xmlns:a16="http://schemas.microsoft.com/office/drawing/2014/main" id="{7CB0B59E-9EE9-42CB-9CE9-6EA9D72F96DB}"/>
              </a:ext>
            </a:extLst>
          </p:cNvPr>
          <p:cNvSpPr txBox="1"/>
          <p:nvPr/>
        </p:nvSpPr>
        <p:spPr>
          <a:xfrm>
            <a:off x="3421422" y="4867538"/>
            <a:ext cx="2743200" cy="1107996"/>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"it’s not something you really want to tell your coach, look I’m on my period today…I don’t know, it’s something about telling your male coach I’m on my period that you don’t really if you cannot tell as many people as possible you try not to don’t you"</a:t>
            </a:r>
            <a:endParaRPr lang="en-GB"/>
          </a:p>
        </p:txBody>
      </p:sp>
      <p:sp>
        <p:nvSpPr>
          <p:cNvPr id="11" name="TextBox 10">
            <a:extLst>
              <a:ext uri="{FF2B5EF4-FFF2-40B4-BE49-F238E27FC236}">
                <a16:creationId xmlns:a16="http://schemas.microsoft.com/office/drawing/2014/main" id="{6083702D-66D4-4108-9855-41B8E7AB396C}"/>
              </a:ext>
            </a:extLst>
          </p:cNvPr>
          <p:cNvSpPr txBox="1"/>
          <p:nvPr/>
        </p:nvSpPr>
        <p:spPr>
          <a:xfrm>
            <a:off x="478671" y="882826"/>
            <a:ext cx="2743200" cy="1107996"/>
          </a:xfrm>
          <a:prstGeom prst="rect">
            <a:avLst/>
          </a:prstGeom>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"It’s crazy because we’ve had loads of workshops about diet and nutrition and like psychology and S&amp;C and stretching and meetings with physios but something that happens every month that you can’t control, there’s nothing"</a:t>
            </a:r>
            <a:endParaRPr lang="en-GB"/>
          </a:p>
        </p:txBody>
      </p:sp>
    </p:spTree>
    <p:extLst>
      <p:ext uri="{BB962C8B-B14F-4D97-AF65-F5344CB8AC3E}">
        <p14:creationId xmlns:p14="http://schemas.microsoft.com/office/powerpoint/2010/main" val="2092345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25245" y="541823"/>
            <a:ext cx="6734986" cy="707886"/>
          </a:xfrm>
          <a:prstGeom prst="rect">
            <a:avLst/>
          </a:prstGeom>
          <a:noFill/>
        </p:spPr>
        <p:txBody>
          <a:bodyPr wrap="square" rtlCol="0">
            <a:spAutoFit/>
          </a:bodyPr>
          <a:lstStyle/>
          <a:p>
            <a:r>
              <a:rPr lang="en-US" sz="4000">
                <a:solidFill>
                  <a:srgbClr val="E21B35"/>
                </a:solidFill>
              </a:rPr>
              <a:t>How to start the conversation?</a:t>
            </a:r>
            <a:endParaRPr lang="en-US" sz="4000" b="1" i="1">
              <a:solidFill>
                <a:srgbClr val="E21B35"/>
              </a:solidFill>
              <a:latin typeface="Objektiv Mk1 Black" panose="020B0502020204020203" pitchFamily="34" charset="77"/>
              <a:cs typeface="Objektiv Mk1 Black" panose="020B0502020204020203" pitchFamily="34" charset="77"/>
            </a:endParaRPr>
          </a:p>
        </p:txBody>
      </p:sp>
      <p:graphicFrame>
        <p:nvGraphicFramePr>
          <p:cNvPr id="7" name="Content Placeholder 2">
            <a:extLst>
              <a:ext uri="{FF2B5EF4-FFF2-40B4-BE49-F238E27FC236}">
                <a16:creationId xmlns:a16="http://schemas.microsoft.com/office/drawing/2014/main" id="{1C338DBA-17EA-4C54-863B-7BF746F44AEB}"/>
              </a:ext>
            </a:extLst>
          </p:cNvPr>
          <p:cNvGraphicFramePr>
            <a:graphicFrameLocks noGrp="1"/>
          </p:cNvGraphicFramePr>
          <p:nvPr>
            <p:ph idx="1"/>
            <p:extLst>
              <p:ext uri="{D42A27DB-BD31-4B8C-83A1-F6EECF244321}">
                <p14:modId xmlns:p14="http://schemas.microsoft.com/office/powerpoint/2010/main" val="271890200"/>
              </p:ext>
            </p:extLst>
          </p:nvPr>
        </p:nvGraphicFramePr>
        <p:xfrm>
          <a:off x="132735" y="2035279"/>
          <a:ext cx="8335447" cy="34710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a:extLst>
              <a:ext uri="{FF2B5EF4-FFF2-40B4-BE49-F238E27FC236}">
                <a16:creationId xmlns:a16="http://schemas.microsoft.com/office/drawing/2014/main" id="{1B866519-D5AC-4891-9241-4317BF9F95E8}"/>
              </a:ext>
            </a:extLst>
          </p:cNvPr>
          <p:cNvSpPr/>
          <p:nvPr/>
        </p:nvSpPr>
        <p:spPr>
          <a:xfrm>
            <a:off x="1098754" y="6131511"/>
            <a:ext cx="6513871" cy="369332"/>
          </a:xfrm>
          <a:prstGeom prst="rect">
            <a:avLst/>
          </a:prstGeom>
        </p:spPr>
        <p:txBody>
          <a:bodyPr wrap="square">
            <a:spAutoFit/>
          </a:bodyPr>
          <a:lstStyle/>
          <a:p>
            <a:pPr lvl="0">
              <a:spcAft>
                <a:spcPts val="600"/>
              </a:spcAft>
              <a:defRPr/>
            </a:pPr>
            <a:r>
              <a:rPr lang="en-US"/>
              <a:t>3 barriers preventing conversations: confidence, knowledge, time</a:t>
            </a:r>
          </a:p>
        </p:txBody>
      </p:sp>
    </p:spTree>
    <p:extLst>
      <p:ext uri="{BB962C8B-B14F-4D97-AF65-F5344CB8AC3E}">
        <p14:creationId xmlns:p14="http://schemas.microsoft.com/office/powerpoint/2010/main" val="3079681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4911" y="246855"/>
            <a:ext cx="7875528" cy="1323439"/>
          </a:xfrm>
          <a:prstGeom prst="rect">
            <a:avLst/>
          </a:prstGeom>
          <a:noFill/>
        </p:spPr>
        <p:txBody>
          <a:bodyPr wrap="square" rtlCol="0">
            <a:spAutoFit/>
          </a:bodyPr>
          <a:lstStyle/>
          <a:p>
            <a:r>
              <a:rPr lang="en-US" sz="4000">
                <a:solidFill>
                  <a:srgbClr val="E21B35"/>
                </a:solidFill>
              </a:rPr>
              <a:t>Approaching an athlete - difficult conversations</a:t>
            </a:r>
            <a:endParaRPr lang="en-US" sz="4000" b="1" i="1">
              <a:solidFill>
                <a:srgbClr val="E21B35"/>
              </a:solidFill>
              <a:latin typeface="Objektiv Mk1 Black" panose="020B0502020204020203" pitchFamily="34" charset="77"/>
              <a:cs typeface="Objektiv Mk1 Black" panose="020B0502020204020203" pitchFamily="34" charset="77"/>
            </a:endParaRPr>
          </a:p>
        </p:txBody>
      </p:sp>
      <p:sp>
        <p:nvSpPr>
          <p:cNvPr id="2" name="Rectangle 1">
            <a:extLst>
              <a:ext uri="{FF2B5EF4-FFF2-40B4-BE49-F238E27FC236}">
                <a16:creationId xmlns:a16="http://schemas.microsoft.com/office/drawing/2014/main" id="{B003AA65-2A68-4598-846F-36A49C665FAE}"/>
              </a:ext>
            </a:extLst>
          </p:cNvPr>
          <p:cNvSpPr/>
          <p:nvPr/>
        </p:nvSpPr>
        <p:spPr>
          <a:xfrm>
            <a:off x="0" y="2001312"/>
            <a:ext cx="7982055" cy="3046988"/>
          </a:xfrm>
          <a:prstGeom prst="rect">
            <a:avLst/>
          </a:prstGeom>
        </p:spPr>
        <p:txBody>
          <a:bodyPr wrap="square" anchor="t">
            <a:spAutoFit/>
          </a:bodyPr>
          <a:lstStyle/>
          <a:p>
            <a:pPr marL="742950" lvl="1" indent="-285750">
              <a:buFont typeface="Arial"/>
              <a:buChar char="•"/>
            </a:pPr>
            <a:r>
              <a:rPr lang="en-US" sz="1600" dirty="0"/>
              <a:t>Try not to let your own feelings of frustration or worry dictate how and when you approach an athlete</a:t>
            </a:r>
            <a:endParaRPr lang="en-US" dirty="0"/>
          </a:p>
          <a:p>
            <a:pPr marL="742950" lvl="1" indent="-285750">
              <a:buFont typeface="Arial"/>
              <a:buChar char="•"/>
            </a:pPr>
            <a:r>
              <a:rPr lang="en-US" sz="1600" dirty="0"/>
              <a:t>When is the best time – tired, hungry, experiencing mood swing??</a:t>
            </a:r>
            <a:endParaRPr lang="en-US" dirty="0"/>
          </a:p>
          <a:p>
            <a:pPr marL="742950" lvl="1" indent="-285750">
              <a:buFont typeface="Arial"/>
              <a:buChar char="•"/>
            </a:pPr>
            <a:r>
              <a:rPr lang="en-US" sz="1600" dirty="0"/>
              <a:t>Who might be the best person to approach the athlete - it might not necessarily be you. </a:t>
            </a:r>
            <a:endParaRPr lang="en-US" dirty="0"/>
          </a:p>
          <a:p>
            <a:pPr marL="742950" lvl="1" indent="-285750">
              <a:buFont typeface="Arial"/>
              <a:buChar char="•"/>
            </a:pPr>
            <a:r>
              <a:rPr lang="en-US" sz="1600" dirty="0"/>
              <a:t>No right way – no 2 conversations will be the same and adapt approach </a:t>
            </a:r>
            <a:endParaRPr lang="en-US" dirty="0"/>
          </a:p>
          <a:p>
            <a:pPr marL="742950" lvl="1" indent="-285750">
              <a:buFont typeface="Arial"/>
              <a:buChar char="•"/>
            </a:pPr>
            <a:r>
              <a:rPr lang="en-US" sz="1600" dirty="0"/>
              <a:t>Early intervention - don’t ignore the problem, important for long health and performance of the athlete. </a:t>
            </a:r>
            <a:endParaRPr lang="en-US" dirty="0"/>
          </a:p>
          <a:p>
            <a:pPr marL="742950" lvl="1" indent="-285750">
              <a:buFont typeface="Arial"/>
              <a:buChar char="•"/>
            </a:pPr>
            <a:r>
              <a:rPr lang="en-US" sz="1600" dirty="0"/>
              <a:t>Engage and support conversations without causing or displaying feelings of awkwardness</a:t>
            </a:r>
            <a:endParaRPr lang="en-US" dirty="0">
              <a:cs typeface="Calibri"/>
            </a:endParaRPr>
          </a:p>
          <a:p>
            <a:pPr marL="323850" lvl="1"/>
            <a:endParaRPr lang="en-US" sz="1600" dirty="0">
              <a:cs typeface="Calibri"/>
            </a:endParaRPr>
          </a:p>
          <a:p>
            <a:pPr marL="323850" lvl="1" indent="0" algn="ctr">
              <a:buNone/>
            </a:pPr>
            <a:r>
              <a:rPr lang="en-US" sz="1600" b="1" dirty="0"/>
              <a:t>Challenging BUT preferable to ignoring it!</a:t>
            </a:r>
            <a:endParaRPr lang="en-US" sz="1600" b="1" dirty="0">
              <a:cs typeface="Calibri"/>
            </a:endParaRPr>
          </a:p>
        </p:txBody>
      </p:sp>
      <p:pic>
        <p:nvPicPr>
          <p:cNvPr id="6" name="Graphic 5" descr="Meeting">
            <a:extLst>
              <a:ext uri="{FF2B5EF4-FFF2-40B4-BE49-F238E27FC236}">
                <a16:creationId xmlns:a16="http://schemas.microsoft.com/office/drawing/2014/main" id="{EBE000C6-E357-E44F-97D6-26B569A744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5447" y="5294521"/>
            <a:ext cx="1734456" cy="1734456"/>
          </a:xfrm>
          <a:prstGeom prst="rect">
            <a:avLst/>
          </a:prstGeom>
        </p:spPr>
      </p:pic>
    </p:spTree>
    <p:extLst>
      <p:ext uri="{BB962C8B-B14F-4D97-AF65-F5344CB8AC3E}">
        <p14:creationId xmlns:p14="http://schemas.microsoft.com/office/powerpoint/2010/main" val="12681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46773" y="625397"/>
            <a:ext cx="4720931" cy="1323439"/>
          </a:xfrm>
          <a:prstGeom prst="rect">
            <a:avLst/>
          </a:prstGeom>
          <a:noFill/>
        </p:spPr>
        <p:txBody>
          <a:bodyPr wrap="square" rtlCol="0" anchor="t">
            <a:spAutoFit/>
          </a:bodyPr>
          <a:lstStyle/>
          <a:p>
            <a:r>
              <a:rPr lang="en-US" sz="4000" b="1">
                <a:solidFill>
                  <a:srgbClr val="E21B35"/>
                </a:solidFill>
                <a:latin typeface="Objektiv Mk1 Black"/>
                <a:cs typeface="Objektiv Mk1 Black" panose="020B0502020204020203" pitchFamily="34" charset="77"/>
              </a:rPr>
              <a:t>Female athlete – menstrual cycle</a:t>
            </a:r>
            <a:endParaRPr lang="en-US" sz="4000" b="1">
              <a:solidFill>
                <a:srgbClr val="E21B35"/>
              </a:solidFill>
              <a:latin typeface="Objektiv Mk1 Black" panose="020B0502020204020203" pitchFamily="34" charset="77"/>
              <a:cs typeface="Objektiv Mk1 Black" panose="020B0502020204020203" pitchFamily="34" charset="77"/>
            </a:endParaRPr>
          </a:p>
        </p:txBody>
      </p:sp>
      <p:pic>
        <p:nvPicPr>
          <p:cNvPr id="3" name="Picture 4" descr="A close up of a logo&#10;&#10;Description generated with high confidence">
            <a:extLst>
              <a:ext uri="{FF2B5EF4-FFF2-40B4-BE49-F238E27FC236}">
                <a16:creationId xmlns:a16="http://schemas.microsoft.com/office/drawing/2014/main" id="{7378199B-7881-4E18-9AA2-38493448DE69}"/>
              </a:ext>
            </a:extLst>
          </p:cNvPr>
          <p:cNvPicPr>
            <a:picLocks noChangeAspect="1"/>
          </p:cNvPicPr>
          <p:nvPr/>
        </p:nvPicPr>
        <p:blipFill>
          <a:blip r:embed="rId3"/>
          <a:stretch>
            <a:fillRect/>
          </a:stretch>
        </p:blipFill>
        <p:spPr>
          <a:xfrm>
            <a:off x="2289771" y="1901734"/>
            <a:ext cx="5116041" cy="4476147"/>
          </a:xfrm>
          <a:prstGeom prst="rect">
            <a:avLst/>
          </a:prstGeom>
        </p:spPr>
      </p:pic>
    </p:spTree>
    <p:extLst>
      <p:ext uri="{BB962C8B-B14F-4D97-AF65-F5344CB8AC3E}">
        <p14:creationId xmlns:p14="http://schemas.microsoft.com/office/powerpoint/2010/main" val="277486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2F8CFA-631D-49D6-B367-FE1599C90672}"/>
              </a:ext>
            </a:extLst>
          </p:cNvPr>
          <p:cNvSpPr/>
          <p:nvPr/>
        </p:nvSpPr>
        <p:spPr>
          <a:xfrm>
            <a:off x="161662" y="1999303"/>
            <a:ext cx="4311825" cy="2853079"/>
          </a:xfrm>
          <a:prstGeom prst="rect">
            <a:avLst/>
          </a:prstGeom>
          <a:solidFill>
            <a:schemeClr val="bg1"/>
          </a:solidFill>
          <a:ln w="28575">
            <a:solidFill>
              <a:srgbClr val="143A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356262" y="539948"/>
            <a:ext cx="4285742" cy="707886"/>
          </a:xfrm>
          <a:prstGeom prst="rect">
            <a:avLst/>
          </a:prstGeom>
          <a:noFill/>
        </p:spPr>
        <p:txBody>
          <a:bodyPr wrap="square" rtlCol="0">
            <a:spAutoFit/>
          </a:bodyPr>
          <a:lstStyle/>
          <a:p>
            <a:r>
              <a:rPr lang="en-US" sz="4000">
                <a:solidFill>
                  <a:srgbClr val="E21B35"/>
                </a:solidFill>
              </a:rPr>
              <a:t>Considerations</a:t>
            </a:r>
            <a:endParaRPr lang="en-US" sz="4000" b="1" i="1">
              <a:solidFill>
                <a:srgbClr val="E21B35"/>
              </a:solidFill>
              <a:latin typeface="Objektiv Mk1 Black" panose="020B0502020204020203" pitchFamily="34" charset="77"/>
              <a:cs typeface="Objektiv Mk1 Black" panose="020B0502020204020203" pitchFamily="34" charset="77"/>
            </a:endParaRPr>
          </a:p>
        </p:txBody>
      </p:sp>
      <p:sp>
        <p:nvSpPr>
          <p:cNvPr id="2" name="Rectangle 1">
            <a:extLst>
              <a:ext uri="{FF2B5EF4-FFF2-40B4-BE49-F238E27FC236}">
                <a16:creationId xmlns:a16="http://schemas.microsoft.com/office/drawing/2014/main" id="{58F0CD43-9B46-47BD-A8EE-0E5D02BB274A}"/>
              </a:ext>
            </a:extLst>
          </p:cNvPr>
          <p:cNvSpPr/>
          <p:nvPr/>
        </p:nvSpPr>
        <p:spPr>
          <a:xfrm>
            <a:off x="293870" y="2181106"/>
            <a:ext cx="4127848" cy="2308324"/>
          </a:xfrm>
          <a:prstGeom prst="rect">
            <a:avLst/>
          </a:prstGeom>
        </p:spPr>
        <p:txBody>
          <a:bodyPr wrap="square" anchor="t">
            <a:spAutoFit/>
          </a:bodyPr>
          <a:lstStyle/>
          <a:p>
            <a:r>
              <a:rPr lang="en-US" b="1"/>
              <a:t>Change perceptions of awkwardness</a:t>
            </a:r>
            <a:r>
              <a:rPr lang="en-US"/>
              <a:t>!</a:t>
            </a:r>
          </a:p>
          <a:p>
            <a:r>
              <a:rPr lang="en-US" b="1"/>
              <a:t>Avoid statements such as:</a:t>
            </a:r>
          </a:p>
          <a:p>
            <a:pPr lvl="1"/>
            <a:r>
              <a:rPr lang="en-US"/>
              <a:t>‘Don’t need to know any more detail’</a:t>
            </a:r>
          </a:p>
          <a:p>
            <a:pPr lvl="1"/>
            <a:r>
              <a:rPr lang="en-US"/>
              <a:t>‘OK that’s enough’</a:t>
            </a:r>
          </a:p>
          <a:p>
            <a:r>
              <a:rPr lang="en-US" b="1"/>
              <a:t>Trust and comfort – build a relationship and open communication</a:t>
            </a:r>
          </a:p>
          <a:p>
            <a:r>
              <a:rPr lang="en-US" b="1"/>
              <a:t>Support as an individual and an athlete – person centered approach</a:t>
            </a:r>
          </a:p>
        </p:txBody>
      </p:sp>
      <p:sp>
        <p:nvSpPr>
          <p:cNvPr id="3" name="Rectangle 2">
            <a:extLst>
              <a:ext uri="{FF2B5EF4-FFF2-40B4-BE49-F238E27FC236}">
                <a16:creationId xmlns:a16="http://schemas.microsoft.com/office/drawing/2014/main" id="{025841B9-69F9-43D6-9040-79C7EA9E4148}"/>
              </a:ext>
            </a:extLst>
          </p:cNvPr>
          <p:cNvSpPr/>
          <p:nvPr/>
        </p:nvSpPr>
        <p:spPr>
          <a:xfrm>
            <a:off x="4799337" y="2456450"/>
            <a:ext cx="3473205" cy="2394502"/>
          </a:xfrm>
          <a:prstGeom prst="rect">
            <a:avLst/>
          </a:prstGeom>
        </p:spPr>
        <p:txBody>
          <a:bodyPr wrap="square" anchor="t">
            <a:spAutoFit/>
          </a:bodyPr>
          <a:lstStyle/>
          <a:p>
            <a:pPr>
              <a:lnSpc>
                <a:spcPct val="90000"/>
              </a:lnSpc>
              <a:spcAft>
                <a:spcPts val="600"/>
              </a:spcAft>
            </a:pPr>
            <a:r>
              <a:rPr lang="en-US" sz="1600" b="1" u="sng"/>
              <a:t>Prepare for:</a:t>
            </a:r>
            <a:endParaRPr lang="en-US" sz="1600" u="sng"/>
          </a:p>
          <a:p>
            <a:pPr indent="-228600" fontAlgn="base">
              <a:lnSpc>
                <a:spcPct val="90000"/>
              </a:lnSpc>
              <a:spcAft>
                <a:spcPts val="600"/>
              </a:spcAft>
              <a:buFont typeface="Arial" panose="020B0604020202020204" pitchFamily="34" charset="0"/>
              <a:buChar char="•"/>
            </a:pPr>
            <a:r>
              <a:rPr lang="en-US" sz="1600"/>
              <a:t>Report feelings of topic 'off limits' because of personal nature </a:t>
            </a:r>
          </a:p>
          <a:p>
            <a:pPr indent="-228600" fontAlgn="base">
              <a:lnSpc>
                <a:spcPct val="90000"/>
              </a:lnSpc>
              <a:spcAft>
                <a:spcPts val="600"/>
              </a:spcAft>
              <a:buFont typeface="Arial" panose="020B0604020202020204" pitchFamily="34" charset="0"/>
              <a:buChar char="•"/>
            </a:pPr>
            <a:r>
              <a:rPr lang="en-US" sz="1600"/>
              <a:t>May not have a positive initial response – persistent, continue to raise issue </a:t>
            </a:r>
          </a:p>
          <a:p>
            <a:pPr indent="-228600" fontAlgn="base">
              <a:lnSpc>
                <a:spcPct val="90000"/>
              </a:lnSpc>
              <a:spcAft>
                <a:spcPts val="600"/>
              </a:spcAft>
              <a:buFont typeface="Arial" panose="020B0604020202020204" pitchFamily="34" charset="0"/>
              <a:buChar char="•"/>
            </a:pPr>
            <a:r>
              <a:rPr lang="en-US" sz="1600"/>
              <a:t>Denial – worry of disappointing or not able to train </a:t>
            </a:r>
          </a:p>
          <a:p>
            <a:pPr fontAlgn="base">
              <a:lnSpc>
                <a:spcPct val="90000"/>
              </a:lnSpc>
              <a:spcAft>
                <a:spcPts val="600"/>
              </a:spcAft>
            </a:pPr>
            <a:endParaRPr lang="en-US" sz="1600">
              <a:cs typeface="Calibri"/>
            </a:endParaRPr>
          </a:p>
        </p:txBody>
      </p:sp>
      <p:sp>
        <p:nvSpPr>
          <p:cNvPr id="7" name="Rectangle 6">
            <a:extLst>
              <a:ext uri="{FF2B5EF4-FFF2-40B4-BE49-F238E27FC236}">
                <a16:creationId xmlns:a16="http://schemas.microsoft.com/office/drawing/2014/main" id="{A0693F19-CD08-436D-907A-33968F7CEE9E}"/>
              </a:ext>
            </a:extLst>
          </p:cNvPr>
          <p:cNvSpPr/>
          <p:nvPr/>
        </p:nvSpPr>
        <p:spPr>
          <a:xfrm>
            <a:off x="2134441" y="5240607"/>
            <a:ext cx="4572000" cy="1209562"/>
          </a:xfrm>
          <a:prstGeom prst="rect">
            <a:avLst/>
          </a:prstGeom>
        </p:spPr>
        <p:txBody>
          <a:bodyPr anchor="t">
            <a:spAutoFit/>
          </a:bodyPr>
          <a:lstStyle/>
          <a:p>
            <a:pPr fontAlgn="base">
              <a:lnSpc>
                <a:spcPct val="90000"/>
              </a:lnSpc>
              <a:spcAft>
                <a:spcPts val="600"/>
              </a:spcAft>
            </a:pPr>
            <a:r>
              <a:rPr lang="en-US" sz="1600" b="1" u="sng"/>
              <a:t>Ideas:</a:t>
            </a:r>
            <a:endParaRPr lang="en-US" sz="1600" u="sng"/>
          </a:p>
          <a:p>
            <a:pPr indent="-228600">
              <a:lnSpc>
                <a:spcPct val="90000"/>
              </a:lnSpc>
              <a:spcAft>
                <a:spcPts val="600"/>
              </a:spcAft>
              <a:buFont typeface="Arial" panose="020B0604020202020204" pitchFamily="34" charset="0"/>
              <a:buChar char="•"/>
            </a:pPr>
            <a:r>
              <a:rPr lang="en-US" sz="1600"/>
              <a:t>Older athletes talking to younger athletes?</a:t>
            </a:r>
          </a:p>
          <a:p>
            <a:pPr indent="-228600">
              <a:lnSpc>
                <a:spcPct val="90000"/>
              </a:lnSpc>
              <a:spcAft>
                <a:spcPts val="600"/>
              </a:spcAft>
              <a:buFont typeface="Arial" panose="020B0604020202020204" pitchFamily="34" charset="0"/>
              <a:buChar char="•"/>
            </a:pPr>
            <a:r>
              <a:rPr lang="en-US" sz="1600"/>
              <a:t>Coaches and parents supporting each other?</a:t>
            </a:r>
          </a:p>
          <a:p>
            <a:pPr>
              <a:lnSpc>
                <a:spcPct val="90000"/>
              </a:lnSpc>
              <a:spcAft>
                <a:spcPts val="600"/>
              </a:spcAft>
            </a:pPr>
            <a:endParaRPr lang="en-US" sz="1600">
              <a:cs typeface="Calibri"/>
            </a:endParaRPr>
          </a:p>
        </p:txBody>
      </p:sp>
    </p:spTree>
    <p:extLst>
      <p:ext uri="{BB962C8B-B14F-4D97-AF65-F5344CB8AC3E}">
        <p14:creationId xmlns:p14="http://schemas.microsoft.com/office/powerpoint/2010/main" val="2464617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35853" y="432586"/>
            <a:ext cx="4621050" cy="707886"/>
          </a:xfrm>
          <a:prstGeom prst="rect">
            <a:avLst/>
          </a:prstGeom>
          <a:noFill/>
        </p:spPr>
        <p:txBody>
          <a:bodyPr wrap="square" rtlCol="0">
            <a:spAutoFit/>
          </a:bodyPr>
          <a:lstStyle/>
          <a:p>
            <a:r>
              <a:rPr lang="en-GB" sz="4000">
                <a:solidFill>
                  <a:srgbClr val="E21B35"/>
                </a:solidFill>
                <a:cs typeface="Calibri Light"/>
              </a:rPr>
              <a:t>Action and thoughts</a:t>
            </a:r>
            <a:endParaRPr lang="en-US" sz="4000" b="1" i="1">
              <a:solidFill>
                <a:srgbClr val="E21B35"/>
              </a:solidFill>
              <a:latin typeface="Objektiv Mk1 Black" panose="020B0502020204020203" pitchFamily="34" charset="77"/>
              <a:cs typeface="Objektiv Mk1 Black" panose="020B0502020204020203" pitchFamily="34" charset="77"/>
            </a:endParaRPr>
          </a:p>
        </p:txBody>
      </p:sp>
      <p:graphicFrame>
        <p:nvGraphicFramePr>
          <p:cNvPr id="7" name="Content Placeholder 2">
            <a:extLst>
              <a:ext uri="{FF2B5EF4-FFF2-40B4-BE49-F238E27FC236}">
                <a16:creationId xmlns:a16="http://schemas.microsoft.com/office/drawing/2014/main" id="{A172136F-10C8-460F-8A09-CF369CD7174D}"/>
              </a:ext>
            </a:extLst>
          </p:cNvPr>
          <p:cNvGraphicFramePr>
            <a:graphicFrameLocks noGrp="1"/>
          </p:cNvGraphicFramePr>
          <p:nvPr>
            <p:ph idx="1"/>
            <p:extLst>
              <p:ext uri="{D42A27DB-BD31-4B8C-83A1-F6EECF244321}">
                <p14:modId xmlns:p14="http://schemas.microsoft.com/office/powerpoint/2010/main" val="913400252"/>
              </p:ext>
            </p:extLst>
          </p:nvPr>
        </p:nvGraphicFramePr>
        <p:xfrm>
          <a:off x="1943100" y="1140472"/>
          <a:ext cx="525780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3209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59622" y="1277032"/>
            <a:ext cx="6213876" cy="707886"/>
          </a:xfrm>
          <a:prstGeom prst="rect">
            <a:avLst/>
          </a:prstGeom>
          <a:noFill/>
        </p:spPr>
        <p:txBody>
          <a:bodyPr wrap="square" rtlCol="0">
            <a:spAutoFit/>
          </a:bodyPr>
          <a:lstStyle/>
          <a:p>
            <a:r>
              <a:rPr lang="en-US" sz="4000">
                <a:solidFill>
                  <a:srgbClr val="E21B35"/>
                </a:solidFill>
              </a:rPr>
              <a:t>Signposting and Questions</a:t>
            </a:r>
            <a:endParaRPr lang="en-US" sz="4000" b="1" i="1">
              <a:solidFill>
                <a:srgbClr val="E21B35"/>
              </a:solidFill>
              <a:latin typeface="Objektiv Mk1 Black" panose="020B0502020204020203" pitchFamily="34" charset="77"/>
              <a:cs typeface="Objektiv Mk1 Black" panose="020B0502020204020203" pitchFamily="34" charset="77"/>
            </a:endParaRPr>
          </a:p>
        </p:txBody>
      </p:sp>
      <p:pic>
        <p:nvPicPr>
          <p:cNvPr id="7" name="Picture 6">
            <a:extLst>
              <a:ext uri="{FF2B5EF4-FFF2-40B4-BE49-F238E27FC236}">
                <a16:creationId xmlns:a16="http://schemas.microsoft.com/office/drawing/2014/main" id="{F8CEE341-DE44-40DA-AA7A-925C0C02310B}"/>
              </a:ext>
            </a:extLst>
          </p:cNvPr>
          <p:cNvPicPr>
            <a:picLocks noChangeAspect="1"/>
          </p:cNvPicPr>
          <p:nvPr/>
        </p:nvPicPr>
        <p:blipFill>
          <a:blip r:embed="rId3"/>
          <a:stretch>
            <a:fillRect/>
          </a:stretch>
        </p:blipFill>
        <p:spPr>
          <a:xfrm>
            <a:off x="850672" y="2440612"/>
            <a:ext cx="3123158" cy="2535246"/>
          </a:xfrm>
          <a:prstGeom prst="rect">
            <a:avLst/>
          </a:prstGeom>
        </p:spPr>
      </p:pic>
      <p:pic>
        <p:nvPicPr>
          <p:cNvPr id="8" name="Picture 7">
            <a:extLst>
              <a:ext uri="{FF2B5EF4-FFF2-40B4-BE49-F238E27FC236}">
                <a16:creationId xmlns:a16="http://schemas.microsoft.com/office/drawing/2014/main" id="{26F34F83-3B07-43C8-ADAC-4D29AFF6605D}"/>
              </a:ext>
            </a:extLst>
          </p:cNvPr>
          <p:cNvPicPr>
            <a:picLocks noChangeAspect="1"/>
          </p:cNvPicPr>
          <p:nvPr/>
        </p:nvPicPr>
        <p:blipFill>
          <a:blip r:embed="rId4"/>
          <a:stretch>
            <a:fillRect/>
          </a:stretch>
        </p:blipFill>
        <p:spPr>
          <a:xfrm>
            <a:off x="4942738" y="2320855"/>
            <a:ext cx="2983871" cy="2983871"/>
          </a:xfrm>
          <a:prstGeom prst="rect">
            <a:avLst/>
          </a:prstGeom>
        </p:spPr>
      </p:pic>
      <p:sp>
        <p:nvSpPr>
          <p:cNvPr id="2" name="Rectangle 1">
            <a:extLst>
              <a:ext uri="{FF2B5EF4-FFF2-40B4-BE49-F238E27FC236}">
                <a16:creationId xmlns:a16="http://schemas.microsoft.com/office/drawing/2014/main" id="{0506597D-91F6-4326-AFC3-EE872DB81F2E}"/>
              </a:ext>
            </a:extLst>
          </p:cNvPr>
          <p:cNvSpPr/>
          <p:nvPr/>
        </p:nvSpPr>
        <p:spPr>
          <a:xfrm>
            <a:off x="486967" y="5590737"/>
            <a:ext cx="4585999" cy="646331"/>
          </a:xfrm>
          <a:prstGeom prst="rect">
            <a:avLst/>
          </a:prstGeom>
        </p:spPr>
        <p:txBody>
          <a:bodyPr wrap="none" anchor="t">
            <a:spAutoFit/>
          </a:bodyPr>
          <a:lstStyle/>
          <a:p>
            <a:r>
              <a:rPr lang="en-US">
                <a:solidFill>
                  <a:srgbClr val="164B63"/>
                </a:solidFill>
              </a:rPr>
              <a:t>Vanessa Davies – </a:t>
            </a:r>
            <a:r>
              <a:rPr lang="en-US" err="1">
                <a:solidFill>
                  <a:srgbClr val="164B63"/>
                </a:solidFill>
              </a:rPr>
              <a:t>vanessa.davies@sport.wales</a:t>
            </a:r>
            <a:endParaRPr lang="en-GB">
              <a:solidFill>
                <a:srgbClr val="164B63"/>
              </a:solidFill>
              <a:cs typeface="Calibri"/>
            </a:endParaRPr>
          </a:p>
          <a:p>
            <a:r>
              <a:rPr lang="en-US">
                <a:solidFill>
                  <a:srgbClr val="164B63"/>
                </a:solidFill>
              </a:rPr>
              <a:t>Dr Natalie Brown – </a:t>
            </a:r>
            <a:r>
              <a:rPr lang="en-US" err="1">
                <a:solidFill>
                  <a:srgbClr val="164B63"/>
                </a:solidFill>
              </a:rPr>
              <a:t>natalie.brown@sport.wales</a:t>
            </a:r>
            <a:endParaRPr lang="en-GB" err="1">
              <a:solidFill>
                <a:srgbClr val="164B63"/>
              </a:solidFill>
              <a:cs typeface="Calibri"/>
            </a:endParaRPr>
          </a:p>
        </p:txBody>
      </p:sp>
      <p:pic>
        <p:nvPicPr>
          <p:cNvPr id="9" name="Picture 6" descr="A picture containing object, clock, black&#10;&#10;Description generated with very high confidence">
            <a:extLst>
              <a:ext uri="{FF2B5EF4-FFF2-40B4-BE49-F238E27FC236}">
                <a16:creationId xmlns:a16="http://schemas.microsoft.com/office/drawing/2014/main" id="{5AA195CA-55CB-4B94-A80E-7377A2AA82DE}"/>
              </a:ext>
            </a:extLst>
          </p:cNvPr>
          <p:cNvPicPr>
            <a:picLocks noChangeAspect="1"/>
          </p:cNvPicPr>
          <p:nvPr/>
        </p:nvPicPr>
        <p:blipFill>
          <a:blip r:embed="rId5"/>
          <a:stretch>
            <a:fillRect/>
          </a:stretch>
        </p:blipFill>
        <p:spPr>
          <a:xfrm>
            <a:off x="360872" y="578578"/>
            <a:ext cx="5489275" cy="366843"/>
          </a:xfrm>
          <a:prstGeom prst="rect">
            <a:avLst/>
          </a:prstGeom>
        </p:spPr>
      </p:pic>
    </p:spTree>
    <p:extLst>
      <p:ext uri="{BB962C8B-B14F-4D97-AF65-F5344CB8AC3E}">
        <p14:creationId xmlns:p14="http://schemas.microsoft.com/office/powerpoint/2010/main" val="3924366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46773" y="625397"/>
            <a:ext cx="3912622" cy="707886"/>
          </a:xfrm>
          <a:prstGeom prst="rect">
            <a:avLst/>
          </a:prstGeom>
          <a:noFill/>
        </p:spPr>
        <p:txBody>
          <a:bodyPr wrap="square" rtlCol="0">
            <a:spAutoFit/>
          </a:bodyPr>
          <a:lstStyle/>
          <a:p>
            <a:r>
              <a:rPr lang="en-US" sz="4000" b="1">
                <a:solidFill>
                  <a:srgbClr val="E21B35"/>
                </a:solidFill>
                <a:latin typeface="Objektiv Mk1 Black" panose="020B0502020204020203" pitchFamily="34" charset="77"/>
                <a:cs typeface="Objektiv Mk1 Black" panose="020B0502020204020203" pitchFamily="34" charset="77"/>
              </a:rPr>
              <a:t>Aims</a:t>
            </a:r>
          </a:p>
        </p:txBody>
      </p:sp>
      <p:pic>
        <p:nvPicPr>
          <p:cNvPr id="2" name="Picture 1">
            <a:extLst>
              <a:ext uri="{FF2B5EF4-FFF2-40B4-BE49-F238E27FC236}">
                <a16:creationId xmlns:a16="http://schemas.microsoft.com/office/drawing/2014/main" id="{36150215-6DD1-4329-920D-B9B61CA69F44}"/>
              </a:ext>
            </a:extLst>
          </p:cNvPr>
          <p:cNvPicPr>
            <a:picLocks noChangeAspect="1"/>
          </p:cNvPicPr>
          <p:nvPr/>
        </p:nvPicPr>
        <p:blipFill>
          <a:blip r:embed="rId3"/>
          <a:stretch>
            <a:fillRect/>
          </a:stretch>
        </p:blipFill>
        <p:spPr>
          <a:xfrm>
            <a:off x="1637331" y="1641658"/>
            <a:ext cx="5198483" cy="4256255"/>
          </a:xfrm>
          <a:prstGeom prst="rect">
            <a:avLst/>
          </a:prstGeom>
        </p:spPr>
      </p:pic>
    </p:spTree>
    <p:extLst>
      <p:ext uri="{BB962C8B-B14F-4D97-AF65-F5344CB8AC3E}">
        <p14:creationId xmlns:p14="http://schemas.microsoft.com/office/powerpoint/2010/main" val="3352965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0025" y="254222"/>
            <a:ext cx="7143750" cy="707886"/>
          </a:xfrm>
          <a:prstGeom prst="rect">
            <a:avLst/>
          </a:prstGeom>
          <a:noFill/>
        </p:spPr>
        <p:txBody>
          <a:bodyPr wrap="square" rtlCol="0">
            <a:spAutoFit/>
          </a:bodyPr>
          <a:lstStyle/>
          <a:p>
            <a:r>
              <a:rPr lang="en-GB" sz="4000">
                <a:solidFill>
                  <a:srgbClr val="E21B35"/>
                </a:solidFill>
                <a:ea typeface="+mj-lt"/>
                <a:cs typeface="+mj-lt"/>
              </a:rPr>
              <a:t>Menstrual health &amp; performance</a:t>
            </a:r>
            <a:endParaRPr lang="en-US" sz="4000" b="1" i="1">
              <a:solidFill>
                <a:srgbClr val="E21B35"/>
              </a:solidFill>
              <a:latin typeface="Objektiv Mk1 Black" panose="020B0502020204020203" pitchFamily="34" charset="77"/>
              <a:cs typeface="Objektiv Mk1 Black" panose="020B0502020204020203" pitchFamily="34" charset="77"/>
            </a:endParaRPr>
          </a:p>
        </p:txBody>
      </p:sp>
      <p:pic>
        <p:nvPicPr>
          <p:cNvPr id="7" name="Picture 6">
            <a:extLst>
              <a:ext uri="{FF2B5EF4-FFF2-40B4-BE49-F238E27FC236}">
                <a16:creationId xmlns:a16="http://schemas.microsoft.com/office/drawing/2014/main" id="{DED9FF83-A3F7-4C3D-B279-1EE80559449F}"/>
              </a:ext>
            </a:extLst>
          </p:cNvPr>
          <p:cNvPicPr>
            <a:picLocks noChangeAspect="1"/>
          </p:cNvPicPr>
          <p:nvPr/>
        </p:nvPicPr>
        <p:blipFill>
          <a:blip r:embed="rId4"/>
          <a:stretch>
            <a:fillRect/>
          </a:stretch>
        </p:blipFill>
        <p:spPr>
          <a:xfrm>
            <a:off x="4109793" y="2635808"/>
            <a:ext cx="4926453" cy="3218489"/>
          </a:xfrm>
          <a:prstGeom prst="rect">
            <a:avLst/>
          </a:prstGeom>
          <a:ln>
            <a:solidFill>
              <a:schemeClr val="tx1"/>
            </a:solidFill>
          </a:ln>
        </p:spPr>
      </p:pic>
      <p:pic>
        <p:nvPicPr>
          <p:cNvPr id="8" name="Picture 7">
            <a:extLst>
              <a:ext uri="{FF2B5EF4-FFF2-40B4-BE49-F238E27FC236}">
                <a16:creationId xmlns:a16="http://schemas.microsoft.com/office/drawing/2014/main" id="{CE09A8F0-06FF-4103-878D-6126A2B0E05D}"/>
              </a:ext>
            </a:extLst>
          </p:cNvPr>
          <p:cNvPicPr>
            <a:picLocks noChangeAspect="1"/>
          </p:cNvPicPr>
          <p:nvPr/>
        </p:nvPicPr>
        <p:blipFill>
          <a:blip r:embed="rId5"/>
          <a:stretch>
            <a:fillRect/>
          </a:stretch>
        </p:blipFill>
        <p:spPr>
          <a:xfrm>
            <a:off x="113876" y="886329"/>
            <a:ext cx="4055187" cy="5806085"/>
          </a:xfrm>
          <a:prstGeom prst="rect">
            <a:avLst/>
          </a:prstGeom>
        </p:spPr>
      </p:pic>
      <p:sp>
        <p:nvSpPr>
          <p:cNvPr id="2" name="Rectangle 1">
            <a:extLst>
              <a:ext uri="{FF2B5EF4-FFF2-40B4-BE49-F238E27FC236}">
                <a16:creationId xmlns:a16="http://schemas.microsoft.com/office/drawing/2014/main" id="{E4144374-9522-4A23-ABD0-39F8DBAC9E47}"/>
              </a:ext>
            </a:extLst>
          </p:cNvPr>
          <p:cNvSpPr/>
          <p:nvPr/>
        </p:nvSpPr>
        <p:spPr>
          <a:xfrm>
            <a:off x="4238737" y="6245245"/>
            <a:ext cx="2689967" cy="369332"/>
          </a:xfrm>
          <a:prstGeom prst="rect">
            <a:avLst/>
          </a:prstGeom>
        </p:spPr>
        <p:txBody>
          <a:bodyPr wrap="none">
            <a:spAutoFit/>
          </a:bodyPr>
          <a:lstStyle/>
          <a:p>
            <a:r>
              <a:rPr lang="en-US"/>
              <a:t>Health4Performance.co.uk</a:t>
            </a:r>
          </a:p>
        </p:txBody>
      </p:sp>
    </p:spTree>
    <p:extLst>
      <p:ext uri="{BB962C8B-B14F-4D97-AF65-F5344CB8AC3E}">
        <p14:creationId xmlns:p14="http://schemas.microsoft.com/office/powerpoint/2010/main" val="426614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77330" y="551061"/>
            <a:ext cx="5265561" cy="707886"/>
          </a:xfrm>
          <a:prstGeom prst="rect">
            <a:avLst/>
          </a:prstGeom>
          <a:noFill/>
        </p:spPr>
        <p:txBody>
          <a:bodyPr wrap="square" rtlCol="0" anchor="t">
            <a:spAutoFit/>
          </a:bodyPr>
          <a:lstStyle/>
          <a:p>
            <a:r>
              <a:rPr lang="en-GB" sz="4000" b="1">
                <a:solidFill>
                  <a:srgbClr val="E21B35"/>
                </a:solidFill>
              </a:rPr>
              <a:t>Bobby Clay – RED-S</a:t>
            </a:r>
            <a:endParaRPr lang="en-US" sz="4000" b="1" i="1">
              <a:solidFill>
                <a:srgbClr val="E21B35"/>
              </a:solidFill>
              <a:latin typeface="Objektiv Mk1 Black" panose="020B0502020204020203" pitchFamily="34" charset="77"/>
              <a:cs typeface="Objektiv Mk1 Black" panose="020B0502020204020203" pitchFamily="34" charset="77"/>
            </a:endParaRPr>
          </a:p>
        </p:txBody>
      </p:sp>
      <p:graphicFrame>
        <p:nvGraphicFramePr>
          <p:cNvPr id="16" name="Content Placeholder 2">
            <a:extLst>
              <a:ext uri="{FF2B5EF4-FFF2-40B4-BE49-F238E27FC236}">
                <a16:creationId xmlns:a16="http://schemas.microsoft.com/office/drawing/2014/main" id="{54728D17-5196-4365-8BEE-3FEFFB7A1620}"/>
              </a:ext>
            </a:extLst>
          </p:cNvPr>
          <p:cNvGraphicFramePr>
            <a:graphicFrameLocks noGrp="1"/>
          </p:cNvGraphicFramePr>
          <p:nvPr>
            <p:ph idx="1"/>
            <p:extLst>
              <p:ext uri="{D42A27DB-BD31-4B8C-83A1-F6EECF244321}">
                <p14:modId xmlns:p14="http://schemas.microsoft.com/office/powerpoint/2010/main" val="2613583717"/>
              </p:ext>
            </p:extLst>
          </p:nvPr>
        </p:nvGraphicFramePr>
        <p:xfrm>
          <a:off x="1548344" y="1233383"/>
          <a:ext cx="525780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0209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27698" y="539672"/>
            <a:ext cx="5645704" cy="707886"/>
          </a:xfrm>
          <a:prstGeom prst="rect">
            <a:avLst/>
          </a:prstGeom>
          <a:noFill/>
        </p:spPr>
        <p:txBody>
          <a:bodyPr wrap="square" rtlCol="0">
            <a:spAutoFit/>
          </a:bodyPr>
          <a:lstStyle/>
          <a:p>
            <a:r>
              <a:rPr lang="en-GB" sz="4000" b="1">
                <a:solidFill>
                  <a:srgbClr val="E21B35"/>
                </a:solidFill>
                <a:cs typeface="Calibri Light"/>
              </a:rPr>
              <a:t>Bobby Clay – Her story </a:t>
            </a:r>
            <a:endParaRPr lang="en-US" sz="4000" b="1" i="1">
              <a:solidFill>
                <a:srgbClr val="E21B35"/>
              </a:solidFill>
              <a:latin typeface="Objektiv Mk1 Black" panose="020B0502020204020203" pitchFamily="34" charset="77"/>
              <a:cs typeface="Objektiv Mk1 Black" panose="020B0502020204020203" pitchFamily="34" charset="77"/>
            </a:endParaRPr>
          </a:p>
        </p:txBody>
      </p:sp>
      <p:graphicFrame>
        <p:nvGraphicFramePr>
          <p:cNvPr id="19" name="Content Placeholder 2">
            <a:extLst>
              <a:ext uri="{FF2B5EF4-FFF2-40B4-BE49-F238E27FC236}">
                <a16:creationId xmlns:a16="http://schemas.microsoft.com/office/drawing/2014/main" id="{4F279B8D-A738-4CED-AA62-916C21765BB7}"/>
              </a:ext>
            </a:extLst>
          </p:cNvPr>
          <p:cNvGraphicFramePr>
            <a:graphicFrameLocks noGrp="1"/>
          </p:cNvGraphicFramePr>
          <p:nvPr>
            <p:ph idx="1"/>
            <p:extLst>
              <p:ext uri="{D42A27DB-BD31-4B8C-83A1-F6EECF244321}">
                <p14:modId xmlns:p14="http://schemas.microsoft.com/office/powerpoint/2010/main" val="3514486954"/>
              </p:ext>
            </p:extLst>
          </p:nvPr>
        </p:nvGraphicFramePr>
        <p:xfrm>
          <a:off x="1611908" y="1247558"/>
          <a:ext cx="5969991" cy="58409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79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95159A-963C-4D27-8B2B-877883228619}"/>
              </a:ext>
            </a:extLst>
          </p:cNvPr>
          <p:cNvSpPr txBox="1"/>
          <p:nvPr/>
        </p:nvSpPr>
        <p:spPr>
          <a:xfrm>
            <a:off x="169469" y="118894"/>
            <a:ext cx="3912622" cy="1323439"/>
          </a:xfrm>
          <a:prstGeom prst="rect">
            <a:avLst/>
          </a:prstGeom>
          <a:noFill/>
        </p:spPr>
        <p:txBody>
          <a:bodyPr wrap="square" rtlCol="0">
            <a:spAutoFit/>
          </a:bodyPr>
          <a:lstStyle/>
          <a:p>
            <a:r>
              <a:rPr lang="en-US" sz="4000">
                <a:solidFill>
                  <a:srgbClr val="E21B35"/>
                </a:solidFill>
              </a:rPr>
              <a:t>Menstrual cycle and performance</a:t>
            </a:r>
            <a:endParaRPr lang="en-US" sz="4000" b="1" i="1">
              <a:solidFill>
                <a:srgbClr val="E21B35"/>
              </a:solidFill>
              <a:latin typeface="Objektiv Mk1 Black" panose="020B0502020204020203" pitchFamily="34" charset="77"/>
              <a:cs typeface="Objektiv Mk1 Black" panose="020B0502020204020203" pitchFamily="34" charset="77"/>
            </a:endParaRPr>
          </a:p>
        </p:txBody>
      </p:sp>
      <p:graphicFrame>
        <p:nvGraphicFramePr>
          <p:cNvPr id="4" name="Diagram 4">
            <a:extLst>
              <a:ext uri="{FF2B5EF4-FFF2-40B4-BE49-F238E27FC236}">
                <a16:creationId xmlns:a16="http://schemas.microsoft.com/office/drawing/2014/main" id="{7D646C72-4A4F-421F-BC2C-54FD68ADB5A5}"/>
              </a:ext>
            </a:extLst>
          </p:cNvPr>
          <p:cNvGraphicFramePr/>
          <p:nvPr>
            <p:extLst>
              <p:ext uri="{D42A27DB-BD31-4B8C-83A1-F6EECF244321}">
                <p14:modId xmlns:p14="http://schemas.microsoft.com/office/powerpoint/2010/main" val="3434869537"/>
              </p:ext>
            </p:extLst>
          </p:nvPr>
        </p:nvGraphicFramePr>
        <p:xfrm>
          <a:off x="685800" y="1600200"/>
          <a:ext cx="6800850" cy="4943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a:extLst>
              <a:ext uri="{FF2B5EF4-FFF2-40B4-BE49-F238E27FC236}">
                <a16:creationId xmlns:a16="http://schemas.microsoft.com/office/drawing/2014/main" id="{AFBB585D-A0BA-4848-BBB2-0574264EF7A2}"/>
              </a:ext>
            </a:extLst>
          </p:cNvPr>
          <p:cNvPicPr>
            <a:picLocks noChangeAspect="1"/>
          </p:cNvPicPr>
          <p:nvPr/>
        </p:nvPicPr>
        <p:blipFill>
          <a:blip r:embed="rId9"/>
          <a:stretch>
            <a:fillRect/>
          </a:stretch>
        </p:blipFill>
        <p:spPr>
          <a:xfrm>
            <a:off x="5689601" y="3375025"/>
            <a:ext cx="1422400" cy="1422400"/>
          </a:xfrm>
          <a:prstGeom prst="rect">
            <a:avLst/>
          </a:prstGeom>
        </p:spPr>
      </p:pic>
      <p:pic>
        <p:nvPicPr>
          <p:cNvPr id="12" name="Picture 11">
            <a:extLst>
              <a:ext uri="{FF2B5EF4-FFF2-40B4-BE49-F238E27FC236}">
                <a16:creationId xmlns:a16="http://schemas.microsoft.com/office/drawing/2014/main" id="{2DD140A9-4101-E643-AA02-A90C12C467E4}"/>
              </a:ext>
            </a:extLst>
          </p:cNvPr>
          <p:cNvPicPr>
            <a:picLocks noChangeAspect="1"/>
          </p:cNvPicPr>
          <p:nvPr/>
        </p:nvPicPr>
        <p:blipFill>
          <a:blip r:embed="rId10"/>
          <a:stretch>
            <a:fillRect/>
          </a:stretch>
        </p:blipFill>
        <p:spPr>
          <a:xfrm>
            <a:off x="890588" y="3521075"/>
            <a:ext cx="1790700" cy="1130300"/>
          </a:xfrm>
          <a:prstGeom prst="rect">
            <a:avLst/>
          </a:prstGeom>
        </p:spPr>
      </p:pic>
    </p:spTree>
    <p:extLst>
      <p:ext uri="{BB962C8B-B14F-4D97-AF65-F5344CB8AC3E}">
        <p14:creationId xmlns:p14="http://schemas.microsoft.com/office/powerpoint/2010/main" val="2194290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A47A91D-699C-40F4-9ACD-35F02C3FD548}"/>
              </a:ext>
            </a:extLst>
          </p:cNvPr>
          <p:cNvGrpSpPr/>
          <p:nvPr/>
        </p:nvGrpSpPr>
        <p:grpSpPr>
          <a:xfrm>
            <a:off x="811411" y="1701217"/>
            <a:ext cx="7527662" cy="3449532"/>
            <a:chOff x="2654540" y="1886020"/>
            <a:chExt cx="9194800" cy="4573587"/>
          </a:xfrm>
        </p:grpSpPr>
        <p:pic>
          <p:nvPicPr>
            <p:cNvPr id="10" name="Picture 9">
              <a:extLst>
                <a:ext uri="{FF2B5EF4-FFF2-40B4-BE49-F238E27FC236}">
                  <a16:creationId xmlns:a16="http://schemas.microsoft.com/office/drawing/2014/main" id="{A46695A4-3160-4BA0-A2FD-AE9CDC479E6F}"/>
                </a:ext>
              </a:extLst>
            </p:cNvPr>
            <p:cNvPicPr>
              <a:picLocks noChangeAspect="1"/>
            </p:cNvPicPr>
            <p:nvPr/>
          </p:nvPicPr>
          <p:blipFill>
            <a:blip r:embed="rId3"/>
            <a:stretch>
              <a:fillRect/>
            </a:stretch>
          </p:blipFill>
          <p:spPr>
            <a:xfrm>
              <a:off x="2654540" y="1886020"/>
              <a:ext cx="9194800" cy="4267200"/>
            </a:xfrm>
            <a:prstGeom prst="rect">
              <a:avLst/>
            </a:prstGeom>
          </p:spPr>
        </p:pic>
        <p:pic>
          <p:nvPicPr>
            <p:cNvPr id="11" name="Picture 10">
              <a:extLst>
                <a:ext uri="{FF2B5EF4-FFF2-40B4-BE49-F238E27FC236}">
                  <a16:creationId xmlns:a16="http://schemas.microsoft.com/office/drawing/2014/main" id="{C84EFFCA-DB20-4386-A72F-A75D0AC8CE22}"/>
                </a:ext>
              </a:extLst>
            </p:cNvPr>
            <p:cNvPicPr>
              <a:picLocks noChangeAspect="1"/>
            </p:cNvPicPr>
            <p:nvPr/>
          </p:nvPicPr>
          <p:blipFill>
            <a:blip r:embed="rId4"/>
            <a:stretch>
              <a:fillRect/>
            </a:stretch>
          </p:blipFill>
          <p:spPr>
            <a:xfrm>
              <a:off x="2654540" y="5672207"/>
              <a:ext cx="8724900" cy="787400"/>
            </a:xfrm>
            <a:prstGeom prst="rect">
              <a:avLst/>
            </a:prstGeom>
          </p:spPr>
        </p:pic>
      </p:grpSp>
      <p:sp>
        <p:nvSpPr>
          <p:cNvPr id="4" name="TextBox 3"/>
          <p:cNvSpPr txBox="1"/>
          <p:nvPr/>
        </p:nvSpPr>
        <p:spPr>
          <a:xfrm>
            <a:off x="169469" y="118894"/>
            <a:ext cx="3912622" cy="1323439"/>
          </a:xfrm>
          <a:prstGeom prst="rect">
            <a:avLst/>
          </a:prstGeom>
          <a:noFill/>
        </p:spPr>
        <p:txBody>
          <a:bodyPr wrap="square" rtlCol="0">
            <a:spAutoFit/>
          </a:bodyPr>
          <a:lstStyle/>
          <a:p>
            <a:r>
              <a:rPr lang="en-US" sz="4000">
                <a:solidFill>
                  <a:srgbClr val="E21B35"/>
                </a:solidFill>
              </a:rPr>
              <a:t>Menstrual cycle and performance</a:t>
            </a:r>
            <a:endParaRPr lang="en-US" sz="4000" b="1" i="1">
              <a:solidFill>
                <a:srgbClr val="E21B35"/>
              </a:solidFill>
              <a:latin typeface="Objektiv Mk1 Black" panose="020B0502020204020203" pitchFamily="34" charset="77"/>
              <a:cs typeface="Objektiv Mk1 Black" panose="020B0502020204020203" pitchFamily="34" charset="77"/>
            </a:endParaRPr>
          </a:p>
        </p:txBody>
      </p:sp>
      <p:sp>
        <p:nvSpPr>
          <p:cNvPr id="2" name="Rectangle 1">
            <a:extLst>
              <a:ext uri="{FF2B5EF4-FFF2-40B4-BE49-F238E27FC236}">
                <a16:creationId xmlns:a16="http://schemas.microsoft.com/office/drawing/2014/main" id="{C8E86B47-BFA7-4344-AD26-3479A919BD1C}"/>
              </a:ext>
            </a:extLst>
          </p:cNvPr>
          <p:cNvSpPr/>
          <p:nvPr/>
        </p:nvSpPr>
        <p:spPr>
          <a:xfrm>
            <a:off x="0" y="1995412"/>
            <a:ext cx="1912697" cy="1200329"/>
          </a:xfrm>
          <a:prstGeom prst="rect">
            <a:avLst/>
          </a:prstGeom>
          <a:solidFill>
            <a:schemeClr val="bg1"/>
          </a:solidFill>
        </p:spPr>
        <p:txBody>
          <a:bodyPr wrap="square">
            <a:spAutoFit/>
          </a:bodyPr>
          <a:lstStyle/>
          <a:p>
            <a:r>
              <a:rPr lang="en-US" b="1"/>
              <a:t>Period:</a:t>
            </a:r>
          </a:p>
          <a:p>
            <a:r>
              <a:rPr lang="en-US"/>
              <a:t>Blood loss</a:t>
            </a:r>
          </a:p>
          <a:p>
            <a:r>
              <a:rPr lang="en-US"/>
              <a:t>Stomach cramps</a:t>
            </a:r>
          </a:p>
          <a:p>
            <a:r>
              <a:rPr lang="en-US"/>
              <a:t>GI disturbance</a:t>
            </a:r>
          </a:p>
        </p:txBody>
      </p:sp>
      <p:sp>
        <p:nvSpPr>
          <p:cNvPr id="3" name="Rectangle 2">
            <a:extLst>
              <a:ext uri="{FF2B5EF4-FFF2-40B4-BE49-F238E27FC236}">
                <a16:creationId xmlns:a16="http://schemas.microsoft.com/office/drawing/2014/main" id="{937A2936-A03F-437E-8919-943771F6FEB8}"/>
              </a:ext>
            </a:extLst>
          </p:cNvPr>
          <p:cNvSpPr/>
          <p:nvPr/>
        </p:nvSpPr>
        <p:spPr>
          <a:xfrm>
            <a:off x="88244" y="2014681"/>
            <a:ext cx="4572000" cy="1754326"/>
          </a:xfrm>
          <a:prstGeom prst="rect">
            <a:avLst/>
          </a:prstGeom>
          <a:solidFill>
            <a:schemeClr val="bg1"/>
          </a:solidFill>
        </p:spPr>
        <p:txBody>
          <a:bodyPr>
            <a:spAutoFit/>
          </a:bodyPr>
          <a:lstStyle/>
          <a:p>
            <a:r>
              <a:rPr lang="en-US" b="1"/>
              <a:t>Late luteal phase:</a:t>
            </a:r>
          </a:p>
          <a:p>
            <a:r>
              <a:rPr lang="en-US"/>
              <a:t>Hormones declining can cause a broad range of physical and emotional symptoms</a:t>
            </a:r>
          </a:p>
          <a:p>
            <a:r>
              <a:rPr lang="en-US"/>
              <a:t>PMS increased by stress and inflammation</a:t>
            </a:r>
          </a:p>
          <a:p>
            <a:r>
              <a:rPr lang="en-US"/>
              <a:t>Headaches and fatigue are common</a:t>
            </a:r>
          </a:p>
          <a:p>
            <a:r>
              <a:rPr lang="en-US"/>
              <a:t>Increased risk illness URTI</a:t>
            </a:r>
          </a:p>
        </p:txBody>
      </p:sp>
      <p:sp>
        <p:nvSpPr>
          <p:cNvPr id="7" name="Rectangle 6">
            <a:extLst>
              <a:ext uri="{FF2B5EF4-FFF2-40B4-BE49-F238E27FC236}">
                <a16:creationId xmlns:a16="http://schemas.microsoft.com/office/drawing/2014/main" id="{2A0376CA-1DF4-41D5-9817-86B5F022202B}"/>
              </a:ext>
            </a:extLst>
          </p:cNvPr>
          <p:cNvSpPr/>
          <p:nvPr/>
        </p:nvSpPr>
        <p:spPr>
          <a:xfrm>
            <a:off x="88409" y="2043779"/>
            <a:ext cx="4393228" cy="2308324"/>
          </a:xfrm>
          <a:prstGeom prst="rect">
            <a:avLst/>
          </a:prstGeom>
          <a:solidFill>
            <a:schemeClr val="bg1"/>
          </a:solidFill>
        </p:spPr>
        <p:txBody>
          <a:bodyPr wrap="square">
            <a:spAutoFit/>
          </a:bodyPr>
          <a:lstStyle/>
          <a:p>
            <a:pPr fontAlgn="base"/>
            <a:r>
              <a:rPr lang="en-US" b="1"/>
              <a:t>Mid Luteal phase when progesterone is increasing:</a:t>
            </a:r>
            <a:r>
              <a:rPr lang="en-US"/>
              <a:t>​</a:t>
            </a:r>
          </a:p>
          <a:p>
            <a:pPr fontAlgn="base"/>
            <a:r>
              <a:rPr lang="en-US"/>
              <a:t>Preferential use of fat as fuel = better endurance capabilities​</a:t>
            </a:r>
          </a:p>
          <a:p>
            <a:pPr fontAlgn="base"/>
            <a:r>
              <a:rPr lang="en-US"/>
              <a:t>Slow digestion – constipation and bloating​</a:t>
            </a:r>
          </a:p>
          <a:p>
            <a:pPr fontAlgn="base"/>
            <a:r>
              <a:rPr lang="en-US"/>
              <a:t>Poorer coordination​</a:t>
            </a:r>
          </a:p>
          <a:p>
            <a:pPr fontAlgn="base"/>
            <a:r>
              <a:rPr lang="en-US"/>
              <a:t>Less risk taking​</a:t>
            </a:r>
          </a:p>
          <a:p>
            <a:pPr fontAlgn="base"/>
            <a:r>
              <a:rPr lang="en-US"/>
              <a:t>Increased body temperature</a:t>
            </a:r>
          </a:p>
        </p:txBody>
      </p:sp>
      <p:sp>
        <p:nvSpPr>
          <p:cNvPr id="8" name="Rectangle 7">
            <a:extLst>
              <a:ext uri="{FF2B5EF4-FFF2-40B4-BE49-F238E27FC236}">
                <a16:creationId xmlns:a16="http://schemas.microsoft.com/office/drawing/2014/main" id="{36C195F6-E6BA-4D79-88E7-1A454CD8EC8D}"/>
              </a:ext>
            </a:extLst>
          </p:cNvPr>
          <p:cNvSpPr/>
          <p:nvPr/>
        </p:nvSpPr>
        <p:spPr>
          <a:xfrm>
            <a:off x="4662529" y="2017778"/>
            <a:ext cx="4075071" cy="2862322"/>
          </a:xfrm>
          <a:prstGeom prst="rect">
            <a:avLst/>
          </a:prstGeom>
          <a:solidFill>
            <a:schemeClr val="bg1"/>
          </a:solidFill>
        </p:spPr>
        <p:txBody>
          <a:bodyPr wrap="square">
            <a:spAutoFit/>
          </a:bodyPr>
          <a:lstStyle/>
          <a:p>
            <a:r>
              <a:rPr lang="en-US" b="1"/>
              <a:t>Late follicular phase when </a:t>
            </a:r>
            <a:r>
              <a:rPr lang="en-US" b="1" err="1"/>
              <a:t>Oestrogen</a:t>
            </a:r>
            <a:r>
              <a:rPr lang="en-US" b="1"/>
              <a:t> is increasing:</a:t>
            </a:r>
          </a:p>
          <a:p>
            <a:r>
              <a:rPr lang="en-US"/>
              <a:t>‘Feel good’ hormone, increased energy &amp; motivation to train</a:t>
            </a:r>
          </a:p>
          <a:p>
            <a:r>
              <a:rPr lang="en-US"/>
              <a:t>Better recovery – reduced duration DOMS</a:t>
            </a:r>
          </a:p>
          <a:p>
            <a:r>
              <a:rPr lang="en-US"/>
              <a:t>Helps muscles use glucose – </a:t>
            </a:r>
            <a:r>
              <a:rPr lang="en-US" err="1"/>
              <a:t>favours</a:t>
            </a:r>
            <a:r>
              <a:rPr lang="en-US"/>
              <a:t> high intensity exercise</a:t>
            </a:r>
          </a:p>
          <a:p>
            <a:r>
              <a:rPr lang="en-US"/>
              <a:t>Increased risk of injury</a:t>
            </a:r>
          </a:p>
          <a:p>
            <a:r>
              <a:rPr lang="en-US"/>
              <a:t>Decreased risk of illness</a:t>
            </a:r>
          </a:p>
        </p:txBody>
      </p:sp>
      <p:sp>
        <p:nvSpPr>
          <p:cNvPr id="5" name="TextBox 4">
            <a:extLst>
              <a:ext uri="{FF2B5EF4-FFF2-40B4-BE49-F238E27FC236}">
                <a16:creationId xmlns:a16="http://schemas.microsoft.com/office/drawing/2014/main" id="{A7D3114A-ACE7-4A1E-8EDE-AA42CE2C768C}"/>
              </a:ext>
            </a:extLst>
          </p:cNvPr>
          <p:cNvSpPr txBox="1"/>
          <p:nvPr/>
        </p:nvSpPr>
        <p:spPr>
          <a:xfrm>
            <a:off x="2436295" y="5612698"/>
            <a:ext cx="42840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solidFill>
                  <a:srgbClr val="164B63"/>
                </a:solidFill>
              </a:rPr>
              <a:t>Every individual is different and experiences different symptoms relating to the menstrual cycle</a:t>
            </a:r>
            <a:endParaRPr lang="en-US">
              <a:solidFill>
                <a:srgbClr val="164B63"/>
              </a:solidFill>
              <a:cs typeface="Calibri"/>
            </a:endParaRPr>
          </a:p>
        </p:txBody>
      </p:sp>
    </p:spTree>
    <p:extLst>
      <p:ext uri="{BB962C8B-B14F-4D97-AF65-F5344CB8AC3E}">
        <p14:creationId xmlns:p14="http://schemas.microsoft.com/office/powerpoint/2010/main" val="2988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7" grpId="0" animBg="1"/>
      <p:bldP spid="7"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A803839-C1F3-43D2-A241-00A4AE79AFD9}"/>
              </a:ext>
            </a:extLst>
          </p:cNvPr>
          <p:cNvGrpSpPr/>
          <p:nvPr/>
        </p:nvGrpSpPr>
        <p:grpSpPr>
          <a:xfrm>
            <a:off x="403771" y="82270"/>
            <a:ext cx="4856163" cy="6579160"/>
            <a:chOff x="1485399" y="0"/>
            <a:chExt cx="4856163" cy="6858000"/>
          </a:xfrm>
        </p:grpSpPr>
        <p:pic>
          <p:nvPicPr>
            <p:cNvPr id="8" name="Picture 2" descr="know &#10;YOUR &#10;PMDD &#10;Pneme.ut'ud dl/.gh@iic &#10;/ GASEOUS &#10;low energy &#10;Reeling mziau a' neuau &#10;A t\GEP &#10;sadness &#10;crying &#10;NOD &#10;PROBLEMS &#10;Üat4ue o and o ÜftauUe o dleeping &#10;headachesæ &#10;joint &amp; muscle pain &#10;joint swelling &#10;Women experience these truly disruptive symptoms &#10;for at least half of their cycles throughout the year. &#10;Symptoms start after ovulation &amp; end when riod &#10;starts. Symptoms only occur under hormonrstates &#10;(not continual depression) &#10;BLOATr\G &#10;— OR — &#10;GASEOUS &#10;clum40ess &#10;conttipation &#10;nog &#10;leu taletance /a.b &#10;asto &#10;Many shared symtoms with PMDD &#10;though not as severe as &#10;PMDD Symptoms start &#10;after ovulation &amp; end &#10;when period starts. ">
              <a:extLst>
                <a:ext uri="{FF2B5EF4-FFF2-40B4-BE49-F238E27FC236}">
                  <a16:creationId xmlns:a16="http://schemas.microsoft.com/office/drawing/2014/main" id="{75CA0BE9-2CD1-4B2B-B29D-8D87C5A46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399" y="0"/>
              <a:ext cx="4856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49831BE-1B52-4FC9-982C-1C4EE06C80F5}"/>
                </a:ext>
              </a:extLst>
            </p:cNvPr>
            <p:cNvSpPr/>
            <p:nvPr/>
          </p:nvSpPr>
          <p:spPr>
            <a:xfrm>
              <a:off x="1485399" y="1347535"/>
              <a:ext cx="2637422" cy="770021"/>
            </a:xfrm>
            <a:prstGeom prst="rect">
              <a:avLst/>
            </a:prstGeom>
            <a:solidFill>
              <a:srgbClr val="DA4F52"/>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B6FC035-9A80-454F-B6C3-CD9CFC4A8D9E}"/>
                </a:ext>
              </a:extLst>
            </p:cNvPr>
            <p:cNvSpPr txBox="1"/>
            <p:nvPr/>
          </p:nvSpPr>
          <p:spPr>
            <a:xfrm>
              <a:off x="1485399" y="1547879"/>
              <a:ext cx="2637422" cy="369332"/>
            </a:xfrm>
            <a:prstGeom prst="rect">
              <a:avLst/>
            </a:prstGeom>
            <a:noFill/>
          </p:spPr>
          <p:txBody>
            <a:bodyPr wrap="square" rtlCol="0">
              <a:spAutoFit/>
            </a:bodyPr>
            <a:lstStyle/>
            <a:p>
              <a:r>
                <a:rPr lang="en-US">
                  <a:solidFill>
                    <a:schemeClr val="bg1"/>
                  </a:solidFill>
                  <a:latin typeface="Bradley Hand" pitchFamily="2" charset="77"/>
                </a:rPr>
                <a:t>Everyone is individual!</a:t>
              </a:r>
            </a:p>
          </p:txBody>
        </p:sp>
      </p:grpSp>
      <p:sp>
        <p:nvSpPr>
          <p:cNvPr id="2" name="Rectangle 1">
            <a:extLst>
              <a:ext uri="{FF2B5EF4-FFF2-40B4-BE49-F238E27FC236}">
                <a16:creationId xmlns:a16="http://schemas.microsoft.com/office/drawing/2014/main" id="{CDF6B979-2572-491D-B53B-DEC8BE619332}"/>
              </a:ext>
            </a:extLst>
          </p:cNvPr>
          <p:cNvSpPr/>
          <p:nvPr/>
        </p:nvSpPr>
        <p:spPr>
          <a:xfrm>
            <a:off x="5661196" y="86916"/>
            <a:ext cx="3079033" cy="6771084"/>
          </a:xfrm>
          <a:prstGeom prst="rect">
            <a:avLst/>
          </a:prstGeom>
        </p:spPr>
        <p:txBody>
          <a:bodyPr wrap="square">
            <a:spAutoFit/>
          </a:bodyPr>
          <a:lstStyle/>
          <a:p>
            <a:pPr fontAlgn="t"/>
            <a:r>
              <a:rPr lang="en-US" sz="1400" b="1"/>
              <a:t>Welsh female athletes reported!!</a:t>
            </a:r>
          </a:p>
          <a:p>
            <a:pPr fontAlgn="t"/>
            <a:r>
              <a:rPr lang="en-US" sz="1400"/>
              <a:t>Pain/cramps</a:t>
            </a:r>
            <a:endParaRPr lang="en-GB" sz="1400"/>
          </a:p>
          <a:p>
            <a:pPr fontAlgn="t"/>
            <a:r>
              <a:rPr lang="en-US" sz="1400"/>
              <a:t>Flooding/Heavy bleeding</a:t>
            </a:r>
            <a:endParaRPr lang="en-GB" sz="1400"/>
          </a:p>
          <a:p>
            <a:pPr fontAlgn="t"/>
            <a:r>
              <a:rPr lang="en-US" sz="1400"/>
              <a:t>Bloating</a:t>
            </a:r>
            <a:endParaRPr lang="en-GB" sz="1400"/>
          </a:p>
          <a:p>
            <a:pPr fontAlgn="t"/>
            <a:r>
              <a:rPr lang="en-US" sz="1400"/>
              <a:t>Sick/nauseous</a:t>
            </a:r>
            <a:endParaRPr lang="en-GB" sz="1400"/>
          </a:p>
          <a:p>
            <a:pPr fontAlgn="t"/>
            <a:r>
              <a:rPr lang="en-US" sz="1400"/>
              <a:t>Decreased energy/lethargic</a:t>
            </a:r>
            <a:endParaRPr lang="en-GB" sz="1400"/>
          </a:p>
          <a:p>
            <a:pPr fontAlgn="t"/>
            <a:r>
              <a:rPr lang="en-US" sz="1400"/>
              <a:t>Uncoordinated</a:t>
            </a:r>
            <a:endParaRPr lang="en-GB" sz="1400"/>
          </a:p>
          <a:p>
            <a:pPr fontAlgn="t"/>
            <a:r>
              <a:rPr lang="en-US" sz="1400"/>
              <a:t>Bad skin</a:t>
            </a:r>
            <a:endParaRPr lang="en-GB" sz="1400"/>
          </a:p>
          <a:p>
            <a:pPr fontAlgn="t"/>
            <a:r>
              <a:rPr lang="en-US" sz="1400"/>
              <a:t>Fainting</a:t>
            </a:r>
            <a:endParaRPr lang="en-GB" sz="1400"/>
          </a:p>
          <a:p>
            <a:pPr fontAlgn="t"/>
            <a:r>
              <a:rPr lang="en-US" sz="1400"/>
              <a:t>Lower back pain</a:t>
            </a:r>
            <a:endParaRPr lang="en-GB" sz="1400"/>
          </a:p>
          <a:p>
            <a:pPr fontAlgn="t"/>
            <a:r>
              <a:rPr lang="en-GB" sz="1400"/>
              <a:t>Reduced recovery rate</a:t>
            </a:r>
          </a:p>
          <a:p>
            <a:pPr fontAlgn="t"/>
            <a:r>
              <a:rPr lang="en-GB" sz="1400"/>
              <a:t>Clumsiness</a:t>
            </a:r>
          </a:p>
          <a:p>
            <a:pPr fontAlgn="t"/>
            <a:r>
              <a:rPr lang="en-US" sz="1400"/>
              <a:t>Weight gain</a:t>
            </a:r>
            <a:endParaRPr lang="en-GB" sz="1400"/>
          </a:p>
          <a:p>
            <a:pPr fontAlgn="t"/>
            <a:r>
              <a:rPr lang="en-US" sz="1400"/>
              <a:t>Sleep disturbance</a:t>
            </a:r>
            <a:endParaRPr lang="en-GB" sz="1400"/>
          </a:p>
          <a:p>
            <a:pPr fontAlgn="t"/>
            <a:r>
              <a:rPr lang="en-US" sz="1400"/>
              <a:t>Poor temp regulation</a:t>
            </a:r>
            <a:endParaRPr lang="en-GB" sz="1400"/>
          </a:p>
          <a:p>
            <a:pPr fontAlgn="t"/>
            <a:r>
              <a:rPr lang="en-US" sz="1400"/>
              <a:t>Tiredness</a:t>
            </a:r>
            <a:endParaRPr lang="en-GB" sz="1400"/>
          </a:p>
          <a:p>
            <a:pPr fontAlgn="t"/>
            <a:r>
              <a:rPr lang="en-US" sz="1400"/>
              <a:t>Change in breast size</a:t>
            </a:r>
            <a:endParaRPr lang="en-GB" sz="1400"/>
          </a:p>
          <a:p>
            <a:pPr fontAlgn="t"/>
            <a:r>
              <a:rPr lang="en-US" sz="1400"/>
              <a:t>Ill/cold symptoms</a:t>
            </a:r>
            <a:endParaRPr lang="en-GB" sz="1400"/>
          </a:p>
          <a:p>
            <a:pPr fontAlgn="t"/>
            <a:r>
              <a:rPr lang="en-US" sz="1400"/>
              <a:t>Headache</a:t>
            </a:r>
            <a:endParaRPr lang="en-GB" sz="1400"/>
          </a:p>
          <a:p>
            <a:pPr fontAlgn="t"/>
            <a:r>
              <a:rPr lang="en-US" sz="1400"/>
              <a:t>Dizziness</a:t>
            </a:r>
            <a:endParaRPr lang="en-GB" sz="1400"/>
          </a:p>
          <a:p>
            <a:pPr fontAlgn="t"/>
            <a:r>
              <a:rPr lang="en-US" sz="1400"/>
              <a:t>Gastrointestinal disturbance</a:t>
            </a:r>
            <a:endParaRPr lang="en-GB" sz="1400"/>
          </a:p>
          <a:p>
            <a:pPr fontAlgn="t"/>
            <a:r>
              <a:rPr lang="en-GB" sz="1400"/>
              <a:t>Poor core control</a:t>
            </a:r>
          </a:p>
          <a:p>
            <a:pPr fontAlgn="t"/>
            <a:r>
              <a:rPr lang="en-GB" sz="1400"/>
              <a:t>Worry</a:t>
            </a:r>
          </a:p>
          <a:p>
            <a:pPr fontAlgn="t"/>
            <a:r>
              <a:rPr lang="en-GB" sz="1400"/>
              <a:t>Anxiety</a:t>
            </a:r>
          </a:p>
          <a:p>
            <a:pPr fontAlgn="t"/>
            <a:r>
              <a:rPr lang="en-GB" sz="1400"/>
              <a:t>Distracted</a:t>
            </a:r>
          </a:p>
          <a:p>
            <a:pPr fontAlgn="t"/>
            <a:r>
              <a:rPr lang="en-GB" sz="1400"/>
              <a:t>Emotional</a:t>
            </a:r>
          </a:p>
          <a:p>
            <a:pPr fontAlgn="t"/>
            <a:r>
              <a:rPr lang="en-GB" sz="1400"/>
              <a:t>Moody</a:t>
            </a:r>
          </a:p>
          <a:p>
            <a:pPr fontAlgn="t"/>
            <a:r>
              <a:rPr lang="en-GB" sz="1400"/>
              <a:t>Agitated</a:t>
            </a:r>
          </a:p>
          <a:p>
            <a:pPr fontAlgn="t"/>
            <a:r>
              <a:rPr lang="en-GB" sz="1400"/>
              <a:t>Restless</a:t>
            </a:r>
          </a:p>
          <a:p>
            <a:pPr fontAlgn="t"/>
            <a:r>
              <a:rPr lang="en-GB" sz="1400"/>
              <a:t>Reduced motivation</a:t>
            </a:r>
          </a:p>
          <a:p>
            <a:pPr fontAlgn="t"/>
            <a:r>
              <a:rPr lang="en-GB" sz="1400"/>
              <a:t>Irritable</a:t>
            </a:r>
          </a:p>
        </p:txBody>
      </p:sp>
    </p:spTree>
    <p:extLst>
      <p:ext uri="{BB962C8B-B14F-4D97-AF65-F5344CB8AC3E}">
        <p14:creationId xmlns:p14="http://schemas.microsoft.com/office/powerpoint/2010/main" val="3930045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ort Wales Powerpoint template 2019" id="{D3973ACC-4F18-4EAF-9E08-C7BEC138BF54}" vid="{628C5FCA-890D-497A-A34A-49D629B8B8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99EE44F9328D4FB7FAE24DA969D498" ma:contentTypeVersion="9" ma:contentTypeDescription="Create a new document." ma:contentTypeScope="" ma:versionID="cd6ee16682b5e0f49e8ad477d3b7325a">
  <xsd:schema xmlns:xsd="http://www.w3.org/2001/XMLSchema" xmlns:xs="http://www.w3.org/2001/XMLSchema" xmlns:p="http://schemas.microsoft.com/office/2006/metadata/properties" xmlns:ns2="2cfff597-66e8-4e84-ac1e-906c0d7a3e59" targetNamespace="http://schemas.microsoft.com/office/2006/metadata/properties" ma:root="true" ma:fieldsID="42f5960edb36c9f10c9aeaf3dace36e4" ns2:_="">
    <xsd:import namespace="2cfff597-66e8-4e84-ac1e-906c0d7a3e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fff597-66e8-4e84-ac1e-906c0d7a3e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b6a5190f-ebbd-42e3-bc8b-869af9a80cc9" ContentTypeId="0x0101" PreviousValue="false"/>
</file>

<file path=customXml/itemProps1.xml><?xml version="1.0" encoding="utf-8"?>
<ds:datastoreItem xmlns:ds="http://schemas.openxmlformats.org/officeDocument/2006/customXml" ds:itemID="{2172E7B0-A943-4CB4-9453-3EDB68C869B8}"/>
</file>

<file path=customXml/itemProps2.xml><?xml version="1.0" encoding="utf-8"?>
<ds:datastoreItem xmlns:ds="http://schemas.openxmlformats.org/officeDocument/2006/customXml" ds:itemID="{7AB287FF-480D-47BF-89C3-BE2C94762276}">
  <ds:schemaRefs>
    <ds:schemaRef ds:uri="http://schemas.microsoft.com/sharepoint/v3/contenttype/forms"/>
  </ds:schemaRefs>
</ds:datastoreItem>
</file>

<file path=customXml/itemProps3.xml><?xml version="1.0" encoding="utf-8"?>
<ds:datastoreItem xmlns:ds="http://schemas.openxmlformats.org/officeDocument/2006/customXml" ds:itemID="{72600686-0260-42C3-88BF-E9DADF353793}">
  <ds:schemaRefs>
    <ds:schemaRef ds:uri="http://schemas.microsoft.com/office/infopath/2007/PartnerControls"/>
    <ds:schemaRef ds:uri="http://purl.org/dc/dcmitype/"/>
    <ds:schemaRef ds:uri="http://schemas.openxmlformats.org/package/2006/metadata/core-properties"/>
    <ds:schemaRef ds:uri="http://purl.org/dc/elements/1.1/"/>
    <ds:schemaRef ds:uri="http://purl.org/dc/terms/"/>
    <ds:schemaRef ds:uri="http://schemas.microsoft.com/office/2006/metadata/properties"/>
    <ds:schemaRef ds:uri="http://schemas.microsoft.com/office/2006/documentManagement/types"/>
    <ds:schemaRef ds:uri="d0d5f9fb-dcc9-4d87-bcd2-9513099f522b"/>
    <ds:schemaRef ds:uri="http://www.w3.org/XML/1998/namespace"/>
  </ds:schemaRefs>
</ds:datastoreItem>
</file>

<file path=customXml/itemProps4.xml><?xml version="1.0" encoding="utf-8"?>
<ds:datastoreItem xmlns:ds="http://schemas.openxmlformats.org/officeDocument/2006/customXml" ds:itemID="{00592808-82BB-44E1-8382-BEF82ABCB84A}">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104316631Sport Wales Powerpoint template 2019 (1)</Template>
  <TotalTime>102</TotalTime>
  <Words>2339</Words>
  <Application>Microsoft Macintosh PowerPoint</Application>
  <PresentationFormat>On-screen Show (4:3)</PresentationFormat>
  <Paragraphs>214</Paragraphs>
  <Slides>22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Bradley Hand</vt:lpstr>
      <vt:lpstr>Calibri</vt:lpstr>
      <vt:lpstr>Calibri Light</vt:lpstr>
      <vt:lpstr>Objektiv Mk1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Davies</dc:creator>
  <cp:lastModifiedBy>Natalie Brown</cp:lastModifiedBy>
  <cp:revision>3</cp:revision>
  <dcterms:created xsi:type="dcterms:W3CDTF">2019-08-21T07:31:22Z</dcterms:created>
  <dcterms:modified xsi:type="dcterms:W3CDTF">2020-06-17T10:55:52Z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0x010100FF99EE44F9328D4FB7FAE24DA969D498</vt:lpwstr>
  </property>
</Properties>
</file>